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0" r:id="rId16"/>
    <p:sldId id="271" r:id="rId17"/>
  </p:sldIdLst>
  <p:sldSz cx="14630400" cy="8229600"/>
  <p:notesSz cx="8229600" cy="146304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ương Thế" initials="DT" lastIdx="1" clrIdx="0">
    <p:extLst>
      <p:ext uri="{19B8F6BF-5375-455C-9EA6-DF929625EA0E}">
        <p15:presenceInfo xmlns:p15="http://schemas.microsoft.com/office/powerpoint/2012/main" userId="2ed5c6625404d9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47"/>
    <a:srgbClr val="4B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490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7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507"/>
            <a:ext cx="8075890" cy="2636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Giới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Thiệu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Đề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Tài</a:t>
            </a:r>
            <a:endParaRPr lang="en-US" sz="4450" b="1" dirty="0">
              <a:solidFill>
                <a:srgbClr val="006747"/>
              </a:solidFill>
              <a:latin typeface="Times New Roman" panose="02020603050405020304" pitchFamily="18" charset="0"/>
              <a:ea typeface="Noto Serif SC Bold" pitchFamily="3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Xây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dựng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game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Astrocrash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với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Pygame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4BD07472-3F20-4BF5-A72A-410AE107E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99053"/>
            <a:ext cx="1013103" cy="1215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666891-63EA-44C5-94DD-02E0F47FB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73" y="4394684"/>
            <a:ext cx="1018120" cy="1219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C8F523-EA4C-47C6-A59B-3A72945FE8C3}"/>
              </a:ext>
            </a:extLst>
          </p:cNvPr>
          <p:cNvSpPr txBox="1"/>
          <p:nvPr/>
        </p:nvSpPr>
        <p:spPr>
          <a:xfrm>
            <a:off x="2124415" y="3183760"/>
            <a:ext cx="665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Astrocrash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C7BE6-EB01-44B2-9A55-D75B14D37562}"/>
              </a:ext>
            </a:extLst>
          </p:cNvPr>
          <p:cNvSpPr txBox="1"/>
          <p:nvPr/>
        </p:nvSpPr>
        <p:spPr>
          <a:xfrm>
            <a:off x="2153850" y="4681171"/>
            <a:ext cx="642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3746CC-ECA5-4C88-9D83-F829840A1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2654"/>
            <a:ext cx="1018120" cy="12132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605E6-F0C2-47FB-8575-FA3A24EBF4C6}"/>
              </a:ext>
            </a:extLst>
          </p:cNvPr>
          <p:cNvSpPr txBox="1"/>
          <p:nvPr/>
        </p:nvSpPr>
        <p:spPr>
          <a:xfrm>
            <a:off x="2153850" y="6106092"/>
            <a:ext cx="61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E4AFB-BBDA-4E1A-AB13-9C6CEA01AD65}"/>
              </a:ext>
            </a:extLst>
          </p:cNvPr>
          <p:cNvSpPr txBox="1"/>
          <p:nvPr/>
        </p:nvSpPr>
        <p:spPr>
          <a:xfrm>
            <a:off x="905248" y="877813"/>
            <a:ext cx="7836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vi-VN" sz="4000" b="1" dirty="0">
              <a:solidFill>
                <a:srgbClr val="006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7C8DF-86BD-429D-8153-AE2EAFB0EB80}"/>
              </a:ext>
            </a:extLst>
          </p:cNvPr>
          <p:cNvSpPr txBox="1"/>
          <p:nvPr/>
        </p:nvSpPr>
        <p:spPr>
          <a:xfrm>
            <a:off x="1585732" y="2615878"/>
            <a:ext cx="4988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6747"/>
                </a:solidFill>
              </a:rPr>
              <a:t>Tính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khoảng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cách</a:t>
            </a:r>
            <a:endParaRPr lang="en-US" sz="2000" b="1" dirty="0">
              <a:solidFill>
                <a:srgbClr val="006747"/>
              </a:solidFill>
            </a:endParaRPr>
          </a:p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Euclidean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chạm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lửa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thiên</a:t>
            </a:r>
            <a:r>
              <a:rPr lang="en-US" dirty="0"/>
              <a:t> </a:t>
            </a:r>
            <a:r>
              <a:rPr lang="en-US" dirty="0" err="1"/>
              <a:t>thạch</a:t>
            </a:r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5FA2E-7722-4CE6-8E87-A66D6BE61567}"/>
              </a:ext>
            </a:extLst>
          </p:cNvPr>
          <p:cNvSpPr txBox="1"/>
          <p:nvPr/>
        </p:nvSpPr>
        <p:spPr>
          <a:xfrm>
            <a:off x="1666755" y="4378525"/>
            <a:ext cx="4988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6747"/>
                </a:solidFill>
              </a:rPr>
              <a:t>Phản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ứng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va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chạm</a:t>
            </a:r>
            <a:endParaRPr lang="en-US" sz="2000" b="1" dirty="0">
              <a:solidFill>
                <a:srgbClr val="006747"/>
              </a:solidFill>
            </a:endParaRPr>
          </a:p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trúng</a:t>
            </a:r>
            <a:r>
              <a:rPr lang="en-US" dirty="0"/>
              <a:t> 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lửa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thiên</a:t>
            </a:r>
            <a:r>
              <a:rPr lang="en-US" dirty="0"/>
              <a:t> </a:t>
            </a:r>
            <a:r>
              <a:rPr lang="en-US" dirty="0" err="1"/>
              <a:t>thạch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nổ</a:t>
            </a:r>
            <a:r>
              <a:rPr lang="en-US" dirty="0"/>
              <a:t>,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endParaRPr lang="vi-V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64E59-FB95-47D3-BBC8-1FAB859F81A4}"/>
              </a:ext>
            </a:extLst>
          </p:cNvPr>
          <p:cNvSpPr txBox="1"/>
          <p:nvPr/>
        </p:nvSpPr>
        <p:spPr>
          <a:xfrm>
            <a:off x="1585732" y="6141173"/>
            <a:ext cx="452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6747"/>
                </a:solidFill>
              </a:rPr>
              <a:t>Tăng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điểm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số</a:t>
            </a:r>
            <a:endParaRPr lang="en-US" sz="2000" b="1" dirty="0">
              <a:solidFill>
                <a:srgbClr val="006747"/>
              </a:solidFill>
            </a:endParaRPr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hủy</a:t>
            </a:r>
            <a:r>
              <a:rPr lang="en-US" dirty="0"/>
              <a:t> </a:t>
            </a:r>
            <a:r>
              <a:rPr lang="en-US" dirty="0" err="1"/>
              <a:t>thiên</a:t>
            </a:r>
            <a:r>
              <a:rPr lang="en-US" dirty="0"/>
              <a:t> </a:t>
            </a:r>
            <a:r>
              <a:rPr lang="en-US" dirty="0" err="1"/>
              <a:t>thạch</a:t>
            </a:r>
            <a:r>
              <a:rPr lang="en-US" dirty="0"/>
              <a:t>,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10 </a:t>
            </a:r>
            <a:r>
              <a:rPr lang="en-US" dirty="0" err="1"/>
              <a:t>điểm</a:t>
            </a:r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18C2C-8321-44FA-8F55-2E279F692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518969" y="2376587"/>
            <a:ext cx="4132161" cy="557091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DB3993-A24A-438F-96F3-64958A41C92C}"/>
              </a:ext>
            </a:extLst>
          </p:cNvPr>
          <p:cNvSpPr/>
          <p:nvPr/>
        </p:nvSpPr>
        <p:spPr>
          <a:xfrm>
            <a:off x="387914" y="872522"/>
            <a:ext cx="212652" cy="784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674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2582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DDE758-2203-4DA4-AAE6-1BC3070B5E46}"/>
              </a:ext>
            </a:extLst>
          </p:cNvPr>
          <p:cNvSpPr txBox="1"/>
          <p:nvPr/>
        </p:nvSpPr>
        <p:spPr>
          <a:xfrm>
            <a:off x="818707" y="872523"/>
            <a:ext cx="7251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Nổ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</a:t>
            </a:r>
            <a:endParaRPr lang="vi-VN" sz="4000" b="1" dirty="0">
              <a:solidFill>
                <a:srgbClr val="006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DFB018-6E27-4AE1-BF27-164AF2FDD82E}"/>
              </a:ext>
            </a:extLst>
          </p:cNvPr>
          <p:cNvGrpSpPr/>
          <p:nvPr/>
        </p:nvGrpSpPr>
        <p:grpSpPr>
          <a:xfrm>
            <a:off x="1509116" y="5851595"/>
            <a:ext cx="4602126" cy="954107"/>
            <a:chOff x="1150089" y="5755542"/>
            <a:chExt cx="4602126" cy="9541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25636B-0BE1-45D6-A03C-96D845EE2810}"/>
                </a:ext>
              </a:extLst>
            </p:cNvPr>
            <p:cNvSpPr txBox="1"/>
            <p:nvPr/>
          </p:nvSpPr>
          <p:spPr>
            <a:xfrm>
              <a:off x="1531089" y="5755542"/>
              <a:ext cx="42211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006747"/>
                  </a:solidFill>
                </a:rPr>
                <a:t>Âm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thanh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đồng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bộ</a:t>
              </a:r>
              <a:endParaRPr lang="en-US" sz="2000" b="1" dirty="0">
                <a:solidFill>
                  <a:srgbClr val="006747"/>
                </a:solidFill>
              </a:endParaRPr>
            </a:p>
            <a:p>
              <a:r>
                <a:rPr lang="en-US" dirty="0" err="1"/>
                <a:t>Dùng</a:t>
              </a:r>
              <a:r>
                <a:rPr lang="en-US" dirty="0"/>
                <a:t> </a:t>
              </a:r>
              <a:r>
                <a:rPr lang="en-US" dirty="0" err="1"/>
                <a:t>pygame.mixer</a:t>
              </a:r>
              <a:r>
                <a:rPr lang="en-US" dirty="0"/>
                <a:t> </a:t>
              </a:r>
              <a:r>
                <a:rPr lang="en-US" dirty="0" err="1"/>
                <a:t>phát</a:t>
              </a:r>
              <a:r>
                <a:rPr lang="en-US" dirty="0"/>
                <a:t> </a:t>
              </a:r>
              <a:r>
                <a:rPr lang="en-US" dirty="0" err="1"/>
                <a:t>hiệu</a:t>
              </a:r>
              <a:r>
                <a:rPr lang="en-US" dirty="0"/>
                <a:t> </a:t>
              </a:r>
              <a:r>
                <a:rPr lang="en-US" dirty="0" err="1"/>
                <a:t>ứng</a:t>
              </a:r>
              <a:r>
                <a:rPr lang="en-US" dirty="0"/>
                <a:t> </a:t>
              </a:r>
              <a:r>
                <a:rPr lang="en-US" dirty="0" err="1"/>
                <a:t>bắn</a:t>
              </a:r>
              <a:r>
                <a:rPr lang="en-US" dirty="0"/>
                <a:t>, </a:t>
              </a:r>
              <a:r>
                <a:rPr lang="en-US" dirty="0" err="1"/>
                <a:t>nổ</a:t>
              </a:r>
              <a:r>
                <a:rPr lang="en-US" dirty="0"/>
                <a:t>, </a:t>
              </a:r>
              <a:r>
                <a:rPr lang="en-US" dirty="0" err="1"/>
                <a:t>nhạc</a:t>
              </a:r>
              <a:r>
                <a:rPr lang="en-US" dirty="0"/>
                <a:t> </a:t>
              </a:r>
              <a:r>
                <a:rPr lang="en-US" dirty="0" err="1"/>
                <a:t>nền</a:t>
              </a:r>
              <a:endParaRPr lang="vi-VN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6B5D08-3E29-48FE-922F-9FA993CC5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0089" y="5851595"/>
              <a:ext cx="381000" cy="381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FCDB9-D0B6-4B0B-ABF3-E6812ADB3EE0}"/>
              </a:ext>
            </a:extLst>
          </p:cNvPr>
          <p:cNvGrpSpPr/>
          <p:nvPr/>
        </p:nvGrpSpPr>
        <p:grpSpPr>
          <a:xfrm>
            <a:off x="1509116" y="4526454"/>
            <a:ext cx="5218814" cy="677108"/>
            <a:chOff x="1150089" y="4430401"/>
            <a:chExt cx="5218814" cy="6771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4E5943-3D8C-4D38-9A85-A969A26C18D1}"/>
                </a:ext>
              </a:extLst>
            </p:cNvPr>
            <p:cNvSpPr txBox="1"/>
            <p:nvPr/>
          </p:nvSpPr>
          <p:spPr>
            <a:xfrm>
              <a:off x="1531089" y="4430401"/>
              <a:ext cx="483781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006747"/>
                  </a:solidFill>
                </a:rPr>
                <a:t>Chuyển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động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động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học</a:t>
              </a:r>
              <a:endParaRPr lang="en-US" sz="2000" b="1" dirty="0">
                <a:solidFill>
                  <a:srgbClr val="006747"/>
                </a:solidFill>
              </a:endParaRPr>
            </a:p>
            <a:p>
              <a:r>
                <a:rPr lang="en-US" dirty="0" err="1"/>
                <a:t>Mỗi</a:t>
              </a:r>
              <a:r>
                <a:rPr lang="en-US" dirty="0"/>
                <a:t> </a:t>
              </a:r>
              <a:r>
                <a:rPr lang="en-US" dirty="0" err="1"/>
                <a:t>hạt</a:t>
              </a:r>
              <a:r>
                <a:rPr lang="en-US" dirty="0"/>
                <a:t> </a:t>
              </a:r>
              <a:r>
                <a:rPr lang="en-US" dirty="0" err="1"/>
                <a:t>có</a:t>
              </a:r>
              <a:r>
                <a:rPr lang="en-US" dirty="0"/>
                <a:t> </a:t>
              </a:r>
              <a:r>
                <a:rPr lang="en-US" dirty="0" err="1"/>
                <a:t>vận</a:t>
              </a:r>
              <a:r>
                <a:rPr lang="en-US" dirty="0"/>
                <a:t> </a:t>
              </a:r>
              <a:r>
                <a:rPr lang="en-US" dirty="0" err="1"/>
                <a:t>tốc</a:t>
              </a:r>
              <a:r>
                <a:rPr lang="en-US" dirty="0"/>
                <a:t>, </a:t>
              </a:r>
              <a:r>
                <a:rPr lang="en-US" dirty="0" err="1"/>
                <a:t>tuổi</a:t>
              </a:r>
              <a:r>
                <a:rPr lang="en-US" dirty="0"/>
                <a:t> </a:t>
              </a:r>
              <a:r>
                <a:rPr lang="en-US" dirty="0" err="1"/>
                <a:t>thọ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quỹ</a:t>
              </a:r>
              <a:r>
                <a:rPr lang="en-US" dirty="0"/>
                <a:t> </a:t>
              </a:r>
              <a:r>
                <a:rPr lang="en-US" dirty="0" err="1"/>
                <a:t>đạo</a:t>
              </a:r>
              <a:r>
                <a:rPr lang="en-US" dirty="0"/>
                <a:t> bay </a:t>
              </a:r>
              <a:r>
                <a:rPr lang="en-US" dirty="0" err="1"/>
                <a:t>riêng</a:t>
              </a:r>
              <a:r>
                <a:rPr lang="en-US" dirty="0"/>
                <a:t> </a:t>
              </a:r>
              <a:endParaRPr lang="vi-VN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A47FBF-A989-4E65-AED8-780C3AF1D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089" y="4543287"/>
              <a:ext cx="381000" cy="381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DC047D-1DF3-4A6D-B6C3-4F7AD535A6E9}"/>
              </a:ext>
            </a:extLst>
          </p:cNvPr>
          <p:cNvGrpSpPr/>
          <p:nvPr/>
        </p:nvGrpSpPr>
        <p:grpSpPr>
          <a:xfrm>
            <a:off x="1509116" y="2924314"/>
            <a:ext cx="4378841" cy="954107"/>
            <a:chOff x="1150089" y="2828261"/>
            <a:chExt cx="4378841" cy="9541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C17A5D-1356-4FE4-8D27-F5F820A42ACF}"/>
                </a:ext>
              </a:extLst>
            </p:cNvPr>
            <p:cNvSpPr txBox="1"/>
            <p:nvPr/>
          </p:nvSpPr>
          <p:spPr>
            <a:xfrm>
              <a:off x="1531089" y="2828261"/>
              <a:ext cx="39978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006747"/>
                  </a:solidFill>
                </a:rPr>
                <a:t>Hiệu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ứng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hình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ảnh</a:t>
              </a:r>
              <a:endParaRPr lang="en-US" sz="2000" b="1" dirty="0">
                <a:solidFill>
                  <a:srgbClr val="006747"/>
                </a:solidFill>
              </a:endParaRPr>
            </a:p>
            <a:p>
              <a:r>
                <a:rPr lang="en-US" dirty="0"/>
                <a:t>Explosion </a:t>
              </a:r>
              <a:r>
                <a:rPr lang="en-US" dirty="0" err="1"/>
                <a:t>sinh</a:t>
              </a:r>
              <a:r>
                <a:rPr lang="en-US" dirty="0"/>
                <a:t> ra </a:t>
              </a:r>
              <a:r>
                <a:rPr lang="en-US" dirty="0" err="1"/>
                <a:t>nhiều</a:t>
              </a:r>
              <a:r>
                <a:rPr lang="en-US" dirty="0"/>
                <a:t> </a:t>
              </a:r>
              <a:r>
                <a:rPr lang="en-US" dirty="0" err="1"/>
                <a:t>hạt</a:t>
              </a:r>
              <a:r>
                <a:rPr lang="en-US" dirty="0"/>
                <a:t> </a:t>
              </a:r>
              <a:r>
                <a:rPr lang="en-US" dirty="0" err="1"/>
                <a:t>màu</a:t>
              </a:r>
              <a:r>
                <a:rPr lang="en-US" dirty="0"/>
                <a:t> bay ra </a:t>
              </a:r>
              <a:r>
                <a:rPr lang="en-US" dirty="0" err="1"/>
                <a:t>từ</a:t>
              </a:r>
              <a:r>
                <a:rPr lang="en-US" dirty="0"/>
                <a:t> </a:t>
              </a:r>
              <a:r>
                <a:rPr lang="en-US" dirty="0" err="1"/>
                <a:t>tâm</a:t>
              </a:r>
              <a:r>
                <a:rPr lang="en-US" dirty="0"/>
                <a:t> </a:t>
              </a:r>
              <a:r>
                <a:rPr lang="en-US" dirty="0" err="1"/>
                <a:t>nổ</a:t>
              </a:r>
              <a:endParaRPr lang="vi-VN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982F7B7-E674-4EDC-B4DA-44814293D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0089" y="2924314"/>
              <a:ext cx="381000" cy="3810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4EF3DB0-8B83-43ED-847B-7F5B65FBC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71" y="2152716"/>
            <a:ext cx="5577840" cy="55778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C8B569-ED19-4348-A866-56DA394BD1EE}"/>
              </a:ext>
            </a:extLst>
          </p:cNvPr>
          <p:cNvSpPr/>
          <p:nvPr/>
        </p:nvSpPr>
        <p:spPr>
          <a:xfrm>
            <a:off x="387914" y="872522"/>
            <a:ext cx="212652" cy="784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674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92156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579D9-58CB-42FF-A742-A39D640CED31}"/>
              </a:ext>
            </a:extLst>
          </p:cNvPr>
          <p:cNvSpPr txBox="1"/>
          <p:nvPr/>
        </p:nvSpPr>
        <p:spPr>
          <a:xfrm>
            <a:off x="894789" y="872523"/>
            <a:ext cx="9316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vi-VN" sz="4000" b="1" dirty="0">
              <a:solidFill>
                <a:srgbClr val="006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91BAD9-B5DF-479A-9CAD-364DCC8C417C}"/>
              </a:ext>
            </a:extLst>
          </p:cNvPr>
          <p:cNvGrpSpPr/>
          <p:nvPr/>
        </p:nvGrpSpPr>
        <p:grpSpPr>
          <a:xfrm>
            <a:off x="1279096" y="2872323"/>
            <a:ext cx="3743960" cy="1231106"/>
            <a:chOff x="1279096" y="2872323"/>
            <a:chExt cx="3743960" cy="1231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E32FF-76A6-4381-B6D2-988BBF01FE29}"/>
                </a:ext>
              </a:extLst>
            </p:cNvPr>
            <p:cNvSpPr txBox="1"/>
            <p:nvPr/>
          </p:nvSpPr>
          <p:spPr>
            <a:xfrm>
              <a:off x="1660096" y="2872323"/>
              <a:ext cx="336296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b="1" dirty="0">
                  <a:solidFill>
                    <a:srgbClr val="006747"/>
                  </a:solidFill>
                </a:rPr>
                <a:t>Menu </a:t>
              </a:r>
              <a:r>
                <a:rPr lang="en-US" sz="2000" b="1" dirty="0" err="1">
                  <a:solidFill>
                    <a:srgbClr val="006747"/>
                  </a:solidFill>
                </a:rPr>
                <a:t>chính</a:t>
              </a:r>
              <a:endParaRPr lang="en-US" sz="2000" b="1" dirty="0">
                <a:solidFill>
                  <a:srgbClr val="006747"/>
                </a:solidFill>
              </a:endParaRPr>
            </a:p>
            <a:p>
              <a:pPr lvl="0"/>
              <a:r>
                <a:rPr lang="en-US" dirty="0" err="1"/>
                <a:t>Hiển</a:t>
              </a:r>
              <a:r>
                <a:rPr lang="en-US" dirty="0"/>
                <a:t> </a:t>
              </a:r>
              <a:r>
                <a:rPr lang="en-US" dirty="0" err="1"/>
                <a:t>thị</a:t>
              </a:r>
              <a:r>
                <a:rPr lang="en-US" dirty="0"/>
                <a:t> </a:t>
              </a:r>
              <a:r>
                <a:rPr lang="en-US" dirty="0" err="1"/>
                <a:t>khi</a:t>
              </a:r>
              <a:r>
                <a:rPr lang="en-US" dirty="0"/>
                <a:t> </a:t>
              </a:r>
              <a:r>
                <a:rPr lang="en-US" dirty="0" err="1"/>
                <a:t>khởi</a:t>
              </a:r>
              <a:r>
                <a:rPr lang="en-US" dirty="0"/>
                <a:t> </a:t>
              </a:r>
              <a:r>
                <a:rPr lang="en-US" dirty="0" err="1"/>
                <a:t>động</a:t>
              </a:r>
              <a:r>
                <a:rPr lang="en-US" dirty="0"/>
                <a:t> game, </a:t>
              </a:r>
              <a:r>
                <a:rPr lang="en-US" dirty="0" err="1"/>
                <a:t>cho</a:t>
              </a:r>
              <a:r>
                <a:rPr lang="en-US" dirty="0"/>
                <a:t> </a:t>
              </a:r>
              <a:r>
                <a:rPr lang="en-US" dirty="0" err="1"/>
                <a:t>phép</a:t>
              </a:r>
              <a:r>
                <a:rPr lang="en-US" dirty="0"/>
                <a:t> </a:t>
              </a:r>
              <a:r>
                <a:rPr lang="en-US" dirty="0" err="1"/>
                <a:t>bắt</a:t>
              </a:r>
              <a:r>
                <a:rPr lang="en-US" dirty="0"/>
                <a:t> </a:t>
              </a:r>
              <a:r>
                <a:rPr lang="en-US" dirty="0" err="1"/>
                <a:t>đầu</a:t>
              </a:r>
              <a:r>
                <a:rPr lang="en-US" dirty="0"/>
                <a:t> </a:t>
              </a:r>
              <a:r>
                <a:rPr lang="en-US" dirty="0" err="1"/>
                <a:t>hoặc</a:t>
              </a:r>
              <a:r>
                <a:rPr lang="en-US" dirty="0"/>
                <a:t> </a:t>
              </a:r>
              <a:r>
                <a:rPr lang="en-US" dirty="0" err="1"/>
                <a:t>thoát</a:t>
              </a:r>
              <a:r>
                <a:rPr lang="en-US" dirty="0"/>
                <a:t> </a:t>
              </a:r>
              <a:endParaRPr lang="vi-VN" dirty="0"/>
            </a:p>
            <a:p>
              <a:endParaRPr lang="vi-VN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0D97FF8-237B-4400-A20D-04878BCD6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9096" y="2967370"/>
              <a:ext cx="381000" cy="381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3693AB-1B80-4FCC-B48B-0A3BAA317100}"/>
              </a:ext>
            </a:extLst>
          </p:cNvPr>
          <p:cNvGrpSpPr/>
          <p:nvPr/>
        </p:nvGrpSpPr>
        <p:grpSpPr>
          <a:xfrm>
            <a:off x="1279096" y="4531360"/>
            <a:ext cx="3581400" cy="1223606"/>
            <a:chOff x="1279096" y="4531360"/>
            <a:chExt cx="3581400" cy="12236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B77530-30A2-4483-A5A2-A6DF94AAD436}"/>
                </a:ext>
              </a:extLst>
            </p:cNvPr>
            <p:cNvSpPr txBox="1"/>
            <p:nvPr/>
          </p:nvSpPr>
          <p:spPr>
            <a:xfrm>
              <a:off x="1660096" y="4531360"/>
              <a:ext cx="3200400" cy="1223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dirty="0">
                  <a:solidFill>
                    <a:srgbClr val="006747"/>
                  </a:solidFill>
                </a:rPr>
                <a:t>High Score</a:t>
              </a:r>
            </a:p>
            <a:p>
              <a:pPr lvl="0"/>
              <a:r>
                <a:rPr lang="en-US" dirty="0" err="1"/>
                <a:t>Hiển</a:t>
              </a:r>
              <a:r>
                <a:rPr lang="en-US" dirty="0"/>
                <a:t> </a:t>
              </a:r>
              <a:r>
                <a:rPr lang="en-US" dirty="0" err="1"/>
                <a:t>thị</a:t>
              </a:r>
              <a:r>
                <a:rPr lang="en-US" dirty="0"/>
                <a:t> </a:t>
              </a:r>
              <a:r>
                <a:rPr lang="en-US" dirty="0" err="1"/>
                <a:t>điểm</a:t>
              </a:r>
              <a:r>
                <a:rPr lang="en-US" dirty="0"/>
                <a:t> </a:t>
              </a:r>
              <a:r>
                <a:rPr lang="en-US" dirty="0" err="1"/>
                <a:t>số</a:t>
              </a:r>
              <a:r>
                <a:rPr lang="en-US" dirty="0"/>
                <a:t> </a:t>
              </a:r>
              <a:r>
                <a:rPr lang="en-US" dirty="0" err="1"/>
                <a:t>cao</a:t>
              </a:r>
              <a:r>
                <a:rPr lang="en-US" dirty="0"/>
                <a:t> </a:t>
              </a:r>
              <a:r>
                <a:rPr lang="en-US" dirty="0" err="1"/>
                <a:t>nhất</a:t>
              </a:r>
              <a:r>
                <a:rPr lang="en-US" dirty="0"/>
                <a:t> </a:t>
              </a:r>
              <a:r>
                <a:rPr lang="en-US" dirty="0" err="1"/>
                <a:t>đạt</a:t>
              </a:r>
              <a:r>
                <a:rPr lang="en-US" dirty="0"/>
                <a:t> </a:t>
              </a:r>
              <a:r>
                <a:rPr lang="en-US" dirty="0" err="1"/>
                <a:t>được</a:t>
              </a:r>
              <a:r>
                <a:rPr lang="en-US" dirty="0"/>
                <a:t> qua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lượt</a:t>
              </a:r>
              <a:r>
                <a:rPr lang="en-US" dirty="0"/>
                <a:t> </a:t>
              </a:r>
              <a:r>
                <a:rPr lang="en-US" dirty="0" err="1"/>
                <a:t>chơi</a:t>
              </a:r>
              <a:r>
                <a:rPr lang="en-US" dirty="0"/>
                <a:t> </a:t>
              </a:r>
              <a:endParaRPr lang="vi-VN" dirty="0"/>
            </a:p>
            <a:p>
              <a:endParaRPr lang="vi-VN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62A017-1B24-46AD-A5E8-727708141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9096" y="4688842"/>
              <a:ext cx="381000" cy="381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1D461A-3E7A-4060-BEAF-C3513BDE61A3}"/>
              </a:ext>
            </a:extLst>
          </p:cNvPr>
          <p:cNvGrpSpPr/>
          <p:nvPr/>
        </p:nvGrpSpPr>
        <p:grpSpPr>
          <a:xfrm>
            <a:off x="1279096" y="6340379"/>
            <a:ext cx="3581400" cy="1231106"/>
            <a:chOff x="1279096" y="6530879"/>
            <a:chExt cx="3581400" cy="1231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DF7F53-45AB-449F-BDC7-61AD0A1CF261}"/>
                </a:ext>
              </a:extLst>
            </p:cNvPr>
            <p:cNvSpPr txBox="1"/>
            <p:nvPr/>
          </p:nvSpPr>
          <p:spPr>
            <a:xfrm>
              <a:off x="1660096" y="6530879"/>
              <a:ext cx="32004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b="1" dirty="0">
                  <a:solidFill>
                    <a:srgbClr val="006747"/>
                  </a:solidFill>
                </a:rPr>
                <a:t>Giao </a:t>
              </a:r>
              <a:r>
                <a:rPr lang="en-US" sz="2000" b="1" dirty="0" err="1">
                  <a:solidFill>
                    <a:srgbClr val="006747"/>
                  </a:solidFill>
                </a:rPr>
                <a:t>diện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trong</a:t>
              </a:r>
              <a:r>
                <a:rPr lang="en-US" sz="2000" b="1" dirty="0">
                  <a:solidFill>
                    <a:srgbClr val="006747"/>
                  </a:solidFill>
                </a:rPr>
                <a:t> game </a:t>
              </a:r>
            </a:p>
            <a:p>
              <a:pPr lvl="0"/>
              <a:r>
                <a:rPr lang="en-US" dirty="0"/>
                <a:t>Bao </a:t>
              </a:r>
              <a:r>
                <a:rPr lang="en-US" dirty="0" err="1"/>
                <a:t>gồm</a:t>
              </a:r>
              <a:r>
                <a:rPr lang="en-US" dirty="0"/>
                <a:t> </a:t>
              </a:r>
              <a:r>
                <a:rPr lang="en-US" dirty="0" err="1"/>
                <a:t>điểm</a:t>
              </a:r>
              <a:r>
                <a:rPr lang="en-US" dirty="0"/>
                <a:t> </a:t>
              </a:r>
              <a:r>
                <a:rPr lang="en-US" dirty="0" err="1"/>
                <a:t>số</a:t>
              </a:r>
              <a:r>
                <a:rPr lang="en-US" dirty="0"/>
                <a:t>, </a:t>
              </a:r>
              <a:r>
                <a:rPr lang="en-US" dirty="0" err="1"/>
                <a:t>số</a:t>
              </a:r>
              <a:r>
                <a:rPr lang="en-US" dirty="0"/>
                <a:t> </a:t>
              </a:r>
              <a:r>
                <a:rPr lang="en-US" dirty="0" err="1"/>
                <a:t>mạng</a:t>
              </a:r>
              <a:r>
                <a:rPr lang="en-US" dirty="0"/>
                <a:t>, </a:t>
              </a:r>
              <a:r>
                <a:rPr lang="en-US" dirty="0" err="1"/>
                <a:t>hiệu</a:t>
              </a:r>
              <a:r>
                <a:rPr lang="en-US" dirty="0"/>
                <a:t> </a:t>
              </a:r>
              <a:r>
                <a:rPr lang="en-US" dirty="0" err="1"/>
                <a:t>ứng</a:t>
              </a:r>
              <a:r>
                <a:rPr lang="en-US" dirty="0"/>
                <a:t> </a:t>
              </a:r>
              <a:r>
                <a:rPr lang="en-US" dirty="0" err="1"/>
                <a:t>khi</a:t>
              </a:r>
              <a:r>
                <a:rPr lang="en-US" dirty="0"/>
                <a:t> ‘Game Over’</a:t>
              </a:r>
              <a:endParaRPr lang="vi-VN" dirty="0"/>
            </a:p>
            <a:p>
              <a:endParaRPr lang="vi-VN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2BFD21-DB87-49BB-9A7C-FD9FF45BD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9096" y="6635602"/>
              <a:ext cx="381000" cy="381000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D1B6D26-7A9B-4804-BDA2-521A700738EF}"/>
              </a:ext>
            </a:extLst>
          </p:cNvPr>
          <p:cNvSpPr/>
          <p:nvPr/>
        </p:nvSpPr>
        <p:spPr>
          <a:xfrm>
            <a:off x="387914" y="872522"/>
            <a:ext cx="212652" cy="784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6747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02B6E-61D2-4F3B-945F-E9D112B08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509" y="2021842"/>
            <a:ext cx="7620000" cy="571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005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AD0751-13F8-4727-B99E-AC1C7B59F437}"/>
              </a:ext>
            </a:extLst>
          </p:cNvPr>
          <p:cNvSpPr txBox="1"/>
          <p:nvPr/>
        </p:nvSpPr>
        <p:spPr>
          <a:xfrm>
            <a:off x="920307" y="872522"/>
            <a:ext cx="6762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vi-VN" sz="4000" b="1" dirty="0">
              <a:solidFill>
                <a:srgbClr val="006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7B6A0-61AE-46F0-89EB-2AA888D1A806}"/>
              </a:ext>
            </a:extLst>
          </p:cNvPr>
          <p:cNvSpPr txBox="1"/>
          <p:nvPr/>
        </p:nvSpPr>
        <p:spPr>
          <a:xfrm>
            <a:off x="1807534" y="2609463"/>
            <a:ext cx="4221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6747"/>
                </a:solidFill>
              </a:rPr>
              <a:t>Kiểm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tra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giao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diện</a:t>
            </a:r>
            <a:endParaRPr lang="en-US" sz="2000" b="1" dirty="0">
              <a:solidFill>
                <a:srgbClr val="006747"/>
              </a:solidFill>
            </a:endParaRPr>
          </a:p>
          <a:p>
            <a:r>
              <a:rPr lang="en-US" dirty="0"/>
              <a:t>Menu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2C414-E57E-41D3-9403-5600F652457A}"/>
              </a:ext>
            </a:extLst>
          </p:cNvPr>
          <p:cNvSpPr txBox="1"/>
          <p:nvPr/>
        </p:nvSpPr>
        <p:spPr>
          <a:xfrm>
            <a:off x="1807532" y="4414336"/>
            <a:ext cx="4221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6747"/>
                </a:solidFill>
              </a:rPr>
              <a:t>Tính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năng</a:t>
            </a:r>
            <a:r>
              <a:rPr lang="en-US" sz="2000" b="1" dirty="0">
                <a:solidFill>
                  <a:srgbClr val="006747"/>
                </a:solidFill>
              </a:rPr>
              <a:t> gameplay</a:t>
            </a:r>
          </a:p>
          <a:p>
            <a:r>
              <a:rPr lang="en-US" dirty="0" err="1"/>
              <a:t>Tàu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, </a:t>
            </a:r>
            <a:r>
              <a:rPr lang="en-US" dirty="0" err="1"/>
              <a:t>bắn</a:t>
            </a:r>
            <a:r>
              <a:rPr lang="en-US" dirty="0"/>
              <a:t> </a:t>
            </a:r>
            <a:r>
              <a:rPr lang="en-US" dirty="0" err="1"/>
              <a:t>đạn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đúng</a:t>
            </a:r>
            <a:endParaRPr lang="vi-V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597BC-C266-4892-AB8D-2BA32E9EB357}"/>
              </a:ext>
            </a:extLst>
          </p:cNvPr>
          <p:cNvSpPr txBox="1"/>
          <p:nvPr/>
        </p:nvSpPr>
        <p:spPr>
          <a:xfrm>
            <a:off x="1807533" y="6219209"/>
            <a:ext cx="4221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6747"/>
                </a:solidFill>
              </a:rPr>
              <a:t>Âm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thanh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và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hiệu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  <a:r>
              <a:rPr lang="en-US" sz="2000" b="1" dirty="0" err="1">
                <a:solidFill>
                  <a:srgbClr val="006747"/>
                </a:solidFill>
              </a:rPr>
              <a:t>ứng</a:t>
            </a:r>
            <a:r>
              <a:rPr lang="en-US" sz="2000" b="1" dirty="0">
                <a:solidFill>
                  <a:srgbClr val="006747"/>
                </a:solidFill>
              </a:rPr>
              <a:t> </a:t>
            </a:r>
          </a:p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bắn</a:t>
            </a:r>
            <a:r>
              <a:rPr lang="en-US" dirty="0"/>
              <a:t>, </a:t>
            </a:r>
            <a:r>
              <a:rPr lang="en-US" dirty="0" err="1"/>
              <a:t>nổ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nhạc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4951B9-D7EE-456A-BDA6-278E10BA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734" y="2068133"/>
            <a:ext cx="7498080" cy="5646511"/>
          </a:xfrm>
          <a:prstGeom prst="flowChartAlternateProcess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51936B-838F-44DC-85E6-8C30945D4CE6}"/>
              </a:ext>
            </a:extLst>
          </p:cNvPr>
          <p:cNvSpPr/>
          <p:nvPr/>
        </p:nvSpPr>
        <p:spPr>
          <a:xfrm>
            <a:off x="387914" y="872522"/>
            <a:ext cx="212652" cy="784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674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361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answershome - Help you choose the right answers and pass your ...">
            <a:extLst>
              <a:ext uri="{FF2B5EF4-FFF2-40B4-BE49-F238E27FC236}">
                <a16:creationId xmlns:a16="http://schemas.microsoft.com/office/drawing/2014/main" id="{1135819B-304C-417E-8DE6-FF46E93D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495954"/>
            <a:ext cx="5120640" cy="4130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F70679B-7879-4A4C-972E-D3198B097CCA}"/>
              </a:ext>
            </a:extLst>
          </p:cNvPr>
          <p:cNvGrpSpPr/>
          <p:nvPr/>
        </p:nvGrpSpPr>
        <p:grpSpPr>
          <a:xfrm>
            <a:off x="245674" y="480106"/>
            <a:ext cx="3358763" cy="784831"/>
            <a:chOff x="387914" y="872522"/>
            <a:chExt cx="2756903" cy="7848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B5B690-CC84-4533-B2B4-84F6EA0446B4}"/>
                </a:ext>
              </a:extLst>
            </p:cNvPr>
            <p:cNvSpPr txBox="1"/>
            <p:nvPr/>
          </p:nvSpPr>
          <p:spPr>
            <a:xfrm>
              <a:off x="706890" y="872522"/>
              <a:ext cx="24379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rgbClr val="006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4000" b="1" dirty="0">
                  <a:solidFill>
                    <a:srgbClr val="006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>
                  <a:solidFill>
                    <a:srgbClr val="006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Luận</a:t>
              </a:r>
              <a:endParaRPr lang="vi-VN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D202AD-D35F-4B7F-AA27-EA45438FC8C6}"/>
                </a:ext>
              </a:extLst>
            </p:cNvPr>
            <p:cNvSpPr/>
            <p:nvPr/>
          </p:nvSpPr>
          <p:spPr>
            <a:xfrm>
              <a:off x="387914" y="872522"/>
              <a:ext cx="212652" cy="7848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4000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6747"/>
                </a:highligh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FF5A94-CB2C-45CA-B19D-DE7E5DFF3AF0}"/>
              </a:ext>
            </a:extLst>
          </p:cNvPr>
          <p:cNvGrpSpPr/>
          <p:nvPr/>
        </p:nvGrpSpPr>
        <p:grpSpPr>
          <a:xfrm>
            <a:off x="7557715" y="3108750"/>
            <a:ext cx="3422352" cy="3141689"/>
            <a:chOff x="7770366" y="1723907"/>
            <a:chExt cx="3422352" cy="31416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CF8B6F-EB8C-43A0-AD07-F575DC1064B7}"/>
                </a:ext>
              </a:extLst>
            </p:cNvPr>
            <p:cNvGrpSpPr/>
            <p:nvPr/>
          </p:nvGrpSpPr>
          <p:grpSpPr>
            <a:xfrm>
              <a:off x="7853681" y="2132379"/>
              <a:ext cx="3339037" cy="45720"/>
              <a:chOff x="8188962" y="2155239"/>
              <a:chExt cx="2519678" cy="4572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EBFB0E-CBC3-4E87-88EF-4FB1E101FCB1}"/>
                  </a:ext>
                </a:extLst>
              </p:cNvPr>
              <p:cNvSpPr/>
              <p:nvPr/>
            </p:nvSpPr>
            <p:spPr>
              <a:xfrm>
                <a:off x="8188962" y="2155239"/>
                <a:ext cx="772162" cy="45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6430FB-5432-4B59-B356-5647947D6AB5}"/>
                  </a:ext>
                </a:extLst>
              </p:cNvPr>
              <p:cNvSpPr/>
              <p:nvPr/>
            </p:nvSpPr>
            <p:spPr>
              <a:xfrm>
                <a:off x="9052562" y="2155240"/>
                <a:ext cx="1656078" cy="457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5B4A73-4E3C-4A12-B1B5-258F9F75612C}"/>
                </a:ext>
              </a:extLst>
            </p:cNvPr>
            <p:cNvGrpSpPr/>
            <p:nvPr/>
          </p:nvGrpSpPr>
          <p:grpSpPr>
            <a:xfrm>
              <a:off x="7872986" y="3857406"/>
              <a:ext cx="3288236" cy="45719"/>
              <a:chOff x="8188962" y="2155239"/>
              <a:chExt cx="2519678" cy="457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66AB896-720B-4EA6-9C42-25923D1C5DEF}"/>
                  </a:ext>
                </a:extLst>
              </p:cNvPr>
              <p:cNvSpPr/>
              <p:nvPr/>
            </p:nvSpPr>
            <p:spPr>
              <a:xfrm>
                <a:off x="8188962" y="2155239"/>
                <a:ext cx="772162" cy="45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2D6F02-84E1-49C9-B0C0-12C7E397586D}"/>
                  </a:ext>
                </a:extLst>
              </p:cNvPr>
              <p:cNvSpPr/>
              <p:nvPr/>
            </p:nvSpPr>
            <p:spPr>
              <a:xfrm>
                <a:off x="9052562" y="2155240"/>
                <a:ext cx="1656078" cy="457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F300E0-6CD7-4585-ACDC-46745757CB62}"/>
                </a:ext>
              </a:extLst>
            </p:cNvPr>
            <p:cNvSpPr txBox="1"/>
            <p:nvPr/>
          </p:nvSpPr>
          <p:spPr>
            <a:xfrm>
              <a:off x="7990378" y="1723907"/>
              <a:ext cx="2700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6747"/>
                  </a:solidFill>
                </a:rPr>
                <a:t>Game </a:t>
              </a:r>
              <a:r>
                <a:rPr lang="en-US" sz="2000" dirty="0" err="1">
                  <a:solidFill>
                    <a:srgbClr val="006747"/>
                  </a:solidFill>
                </a:rPr>
                <a:t>đầy</a:t>
              </a:r>
              <a:r>
                <a:rPr lang="en-US" sz="2000" dirty="0">
                  <a:solidFill>
                    <a:srgbClr val="006747"/>
                  </a:solidFill>
                </a:rPr>
                <a:t> </a:t>
              </a:r>
              <a:r>
                <a:rPr lang="en-US" sz="2000" dirty="0" err="1">
                  <a:solidFill>
                    <a:srgbClr val="006747"/>
                  </a:solidFill>
                </a:rPr>
                <a:t>đủ</a:t>
              </a:r>
              <a:r>
                <a:rPr lang="en-US" sz="2000" dirty="0">
                  <a:solidFill>
                    <a:srgbClr val="006747"/>
                  </a:solidFill>
                </a:rPr>
                <a:t> </a:t>
              </a:r>
              <a:r>
                <a:rPr lang="en-US" sz="2000" dirty="0" err="1">
                  <a:solidFill>
                    <a:srgbClr val="006747"/>
                  </a:solidFill>
                </a:rPr>
                <a:t>chức</a:t>
              </a:r>
              <a:r>
                <a:rPr lang="en-US" sz="2000" dirty="0">
                  <a:solidFill>
                    <a:srgbClr val="006747"/>
                  </a:solidFill>
                </a:rPr>
                <a:t> </a:t>
              </a:r>
              <a:r>
                <a:rPr lang="en-US" sz="2000" dirty="0" err="1">
                  <a:solidFill>
                    <a:srgbClr val="006747"/>
                  </a:solidFill>
                </a:rPr>
                <a:t>năng</a:t>
              </a:r>
              <a:endParaRPr lang="vi-VN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09AE03-02E5-4B6A-B029-C4B0C93DCB50}"/>
                </a:ext>
              </a:extLst>
            </p:cNvPr>
            <p:cNvSpPr txBox="1"/>
            <p:nvPr/>
          </p:nvSpPr>
          <p:spPr>
            <a:xfrm>
              <a:off x="7788654" y="2221433"/>
              <a:ext cx="24831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Điều</a:t>
              </a:r>
              <a:r>
                <a:rPr lang="en-US" dirty="0"/>
                <a:t> </a:t>
              </a:r>
              <a:r>
                <a:rPr lang="en-US" dirty="0" err="1"/>
                <a:t>khiển</a:t>
              </a:r>
              <a:r>
                <a:rPr lang="en-US" dirty="0"/>
                <a:t>, </a:t>
              </a:r>
              <a:r>
                <a:rPr lang="en-US" dirty="0" err="1"/>
                <a:t>bắn</a:t>
              </a:r>
              <a:r>
                <a:rPr lang="en-US" dirty="0"/>
                <a:t> </a:t>
              </a:r>
              <a:r>
                <a:rPr lang="en-US" dirty="0" err="1"/>
                <a:t>đạn</a:t>
              </a:r>
              <a:r>
                <a:rPr lang="en-US" dirty="0"/>
                <a:t>, </a:t>
              </a:r>
              <a:r>
                <a:rPr lang="en-US" dirty="0" err="1"/>
                <a:t>xử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va</a:t>
              </a:r>
              <a:r>
                <a:rPr lang="en-US" dirty="0"/>
                <a:t> </a:t>
              </a:r>
              <a:r>
                <a:rPr lang="en-US" dirty="0" err="1"/>
                <a:t>chạm</a:t>
              </a:r>
              <a:r>
                <a:rPr lang="en-US" dirty="0"/>
                <a:t>, </a:t>
              </a:r>
              <a:r>
                <a:rPr lang="en-US" dirty="0" err="1"/>
                <a:t>âm</a:t>
              </a:r>
              <a:r>
                <a:rPr lang="en-US" dirty="0"/>
                <a:t> </a:t>
              </a:r>
              <a:r>
                <a:rPr lang="en-US" dirty="0" err="1"/>
                <a:t>thanh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điểm</a:t>
              </a:r>
              <a:r>
                <a:rPr lang="en-US" dirty="0"/>
                <a:t> </a:t>
              </a:r>
              <a:r>
                <a:rPr lang="en-US" dirty="0" err="1"/>
                <a:t>số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2388D4-676C-43C0-95C1-515DB644A92E}"/>
                </a:ext>
              </a:extLst>
            </p:cNvPr>
            <p:cNvSpPr txBox="1"/>
            <p:nvPr/>
          </p:nvSpPr>
          <p:spPr>
            <a:xfrm>
              <a:off x="8678118" y="3429867"/>
              <a:ext cx="248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6747"/>
                  </a:solidFill>
                </a:rPr>
                <a:t>Bài</a:t>
              </a:r>
              <a:r>
                <a:rPr lang="en-US" sz="2000" dirty="0">
                  <a:solidFill>
                    <a:srgbClr val="006747"/>
                  </a:solidFill>
                </a:rPr>
                <a:t> </a:t>
              </a:r>
              <a:r>
                <a:rPr lang="en-US" sz="2000" dirty="0" err="1">
                  <a:solidFill>
                    <a:srgbClr val="006747"/>
                  </a:solidFill>
                </a:rPr>
                <a:t>học</a:t>
              </a:r>
              <a:r>
                <a:rPr lang="en-US" sz="2000" dirty="0">
                  <a:solidFill>
                    <a:srgbClr val="006747"/>
                  </a:solidFill>
                </a:rPr>
                <a:t> </a:t>
              </a:r>
            </a:p>
            <a:p>
              <a:endParaRPr lang="vi-VN" sz="2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BF7E1F-BAF5-400C-9143-B50CC93E7B55}"/>
                </a:ext>
              </a:extLst>
            </p:cNvPr>
            <p:cNvSpPr txBox="1"/>
            <p:nvPr/>
          </p:nvSpPr>
          <p:spPr>
            <a:xfrm>
              <a:off x="7770366" y="3942266"/>
              <a:ext cx="29362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Nắm</a:t>
              </a:r>
              <a:r>
                <a:rPr lang="en-US" dirty="0"/>
                <a:t> </a:t>
              </a:r>
              <a:r>
                <a:rPr lang="en-US" dirty="0" err="1"/>
                <a:t>vững</a:t>
              </a:r>
              <a:r>
                <a:rPr lang="en-US" dirty="0"/>
                <a:t> </a:t>
              </a:r>
              <a:r>
                <a:rPr lang="en-US" dirty="0" err="1"/>
                <a:t>Pygame</a:t>
              </a:r>
              <a:r>
                <a:rPr lang="en-US" dirty="0"/>
                <a:t>, logic game loop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xử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tương</a:t>
              </a:r>
              <a:r>
                <a:rPr lang="en-US" dirty="0"/>
                <a:t> </a:t>
              </a:r>
              <a:r>
                <a:rPr lang="en-US" dirty="0" err="1"/>
                <a:t>tác</a:t>
              </a:r>
              <a:endParaRPr lang="en-US" dirty="0"/>
            </a:p>
            <a:p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372705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D770B-3415-4260-8EFA-2B55E8C9C7A4}"/>
              </a:ext>
            </a:extLst>
          </p:cNvPr>
          <p:cNvSpPr txBox="1"/>
          <p:nvPr/>
        </p:nvSpPr>
        <p:spPr>
          <a:xfrm>
            <a:off x="842900" y="872522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sz="4000" b="1" dirty="0">
              <a:solidFill>
                <a:srgbClr val="006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5C5AD7-9C11-4EF1-97B5-531E941CDA27}"/>
              </a:ext>
            </a:extLst>
          </p:cNvPr>
          <p:cNvGrpSpPr/>
          <p:nvPr/>
        </p:nvGrpSpPr>
        <p:grpSpPr>
          <a:xfrm>
            <a:off x="2035172" y="2488019"/>
            <a:ext cx="10383655" cy="3656153"/>
            <a:chOff x="1703943" y="2296333"/>
            <a:chExt cx="8784116" cy="2958215"/>
          </a:xfrm>
        </p:grpSpPr>
        <p:grpSp>
          <p:nvGrpSpPr>
            <p:cNvPr id="3" name="组合 17">
              <a:extLst>
                <a:ext uri="{FF2B5EF4-FFF2-40B4-BE49-F238E27FC236}">
                  <a16:creationId xmlns:a16="http://schemas.microsoft.com/office/drawing/2014/main" id="{5D4AF34B-649D-44F4-B937-627665DB3491}"/>
                </a:ext>
              </a:extLst>
            </p:cNvPr>
            <p:cNvGrpSpPr/>
            <p:nvPr/>
          </p:nvGrpSpPr>
          <p:grpSpPr>
            <a:xfrm>
              <a:off x="4866382" y="2296333"/>
              <a:ext cx="2644655" cy="2958215"/>
              <a:chOff x="4669153" y="2174818"/>
              <a:chExt cx="2853695" cy="3192040"/>
            </a:xfrm>
          </p:grpSpPr>
          <p:sp>
            <p:nvSpPr>
              <p:cNvPr id="4" name="矩形: 剪去单角 444">
                <a:extLst>
                  <a:ext uri="{FF2B5EF4-FFF2-40B4-BE49-F238E27FC236}">
                    <a16:creationId xmlns:a16="http://schemas.microsoft.com/office/drawing/2014/main" id="{0F6E063E-21FE-41D1-9812-6416EFB9D586}"/>
                  </a:ext>
                </a:extLst>
              </p:cNvPr>
              <p:cNvSpPr/>
              <p:nvPr/>
            </p:nvSpPr>
            <p:spPr>
              <a:xfrm>
                <a:off x="4669153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ysClr val="window" lastClr="FFFFFF"/>
              </a:solidFill>
              <a:ln w="3175" cap="flat" cmpd="sng" algn="ctr">
                <a:solidFill>
                  <a:srgbClr val="4F7FBD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/>
                  <a:cs typeface="庞门正道标题体" charset="0"/>
                  <a:sym typeface="庞门正道标题体" charset="0"/>
                </a:endParaRPr>
              </a:p>
            </p:txBody>
          </p:sp>
          <p:sp>
            <p:nvSpPr>
              <p:cNvPr id="5" name="矩形 19">
                <a:extLst>
                  <a:ext uri="{FF2B5EF4-FFF2-40B4-BE49-F238E27FC236}">
                    <a16:creationId xmlns:a16="http://schemas.microsoft.com/office/drawing/2014/main" id="{05B6B9B0-2A19-464B-B5C0-01332AE7CFA7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rgbClr val="5685B6"/>
              </a:solidFill>
              <a:ln w="3175">
                <a:noFill/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/>
                  <a:cs typeface="庞门正道标题体" charset="0"/>
                  <a:sym typeface="庞门正道标题体" charset="0"/>
                </a:endParaRPr>
              </a:p>
            </p:txBody>
          </p:sp>
          <p:sp>
            <p:nvSpPr>
              <p:cNvPr id="6" name="任意多边形: 形状 445">
                <a:extLst>
                  <a:ext uri="{FF2B5EF4-FFF2-40B4-BE49-F238E27FC236}">
                    <a16:creationId xmlns:a16="http://schemas.microsoft.com/office/drawing/2014/main" id="{B8DD5BB3-8C18-46A3-BC71-5525A179974F}"/>
                  </a:ext>
                </a:extLst>
              </p:cNvPr>
              <p:cNvSpPr/>
              <p:nvPr/>
            </p:nvSpPr>
            <p:spPr bwMode="auto">
              <a:xfrm>
                <a:off x="6802872" y="2174818"/>
                <a:ext cx="719975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5685B6"/>
              </a:solidFill>
              <a:ln w="3175">
                <a:noFill/>
                <a:prstDash val="solid"/>
                <a:round/>
              </a:ln>
              <a:effectLst/>
            </p:spPr>
            <p:txBody>
              <a:bodyPr vert="horz" wrap="square" lIns="121920" tIns="60960" rIns="121920" bIns="60960" anchor="t" anchorCtr="0" compatLnSpc="1">
                <a:normAutofit/>
              </a:bodyPr>
              <a:lstStyle/>
              <a:p>
                <a:pPr lvl="0" algn="r"/>
                <a:r>
                  <a:rPr lang="vi-VN" altLang="vi-VN" sz="2000" b="1">
                    <a:solidFill>
                      <a:sysClr val="window" lastClr="FFFFFF"/>
                    </a:solidFill>
                    <a:latin typeface="Noto Sans"/>
                    <a:ea typeface="Noto Sans"/>
                    <a:cs typeface="庞门正道标题体" charset="0"/>
                    <a:sym typeface="庞门正道标题体" charset="0"/>
                  </a:rPr>
                  <a:t>2</a:t>
                </a:r>
              </a:p>
            </p:txBody>
          </p:sp>
        </p:grpSp>
        <p:grpSp>
          <p:nvGrpSpPr>
            <p:cNvPr id="7" name="组合 21">
              <a:extLst>
                <a:ext uri="{FF2B5EF4-FFF2-40B4-BE49-F238E27FC236}">
                  <a16:creationId xmlns:a16="http://schemas.microsoft.com/office/drawing/2014/main" id="{1FEB5748-BC7E-4C24-9710-D6CD39039A8A}"/>
                </a:ext>
              </a:extLst>
            </p:cNvPr>
            <p:cNvGrpSpPr/>
            <p:nvPr/>
          </p:nvGrpSpPr>
          <p:grpSpPr>
            <a:xfrm>
              <a:off x="1703943" y="2324178"/>
              <a:ext cx="2644657" cy="2930370"/>
              <a:chOff x="1703943" y="2324178"/>
              <a:chExt cx="2644657" cy="2930370"/>
            </a:xfrm>
          </p:grpSpPr>
          <p:sp>
            <p:nvSpPr>
              <p:cNvPr id="8" name="矩形: 剪去单角 437">
                <a:extLst>
                  <a:ext uri="{FF2B5EF4-FFF2-40B4-BE49-F238E27FC236}">
                    <a16:creationId xmlns:a16="http://schemas.microsoft.com/office/drawing/2014/main" id="{25A59866-9CF2-4E58-8682-85F626AF17DA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29383"/>
                </a:avLst>
              </a:prstGeom>
              <a:solidFill>
                <a:sysClr val="window" lastClr="FFFFFF"/>
              </a:solidFill>
              <a:ln w="3175" cap="flat" cmpd="sng" algn="ctr">
                <a:solidFill>
                  <a:srgbClr val="44546A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/>
                  <a:cs typeface="庞门正道标题体" charset="0"/>
                  <a:sym typeface="庞门正道标题体" charset="0"/>
                </a:endParaRPr>
              </a:p>
            </p:txBody>
          </p:sp>
          <p:sp>
            <p:nvSpPr>
              <p:cNvPr id="9" name="矩形 23">
                <a:extLst>
                  <a:ext uri="{FF2B5EF4-FFF2-40B4-BE49-F238E27FC236}">
                    <a16:creationId xmlns:a16="http://schemas.microsoft.com/office/drawing/2014/main" id="{AF4D2D6B-4A80-469D-92E7-0485AB747CC0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rgbClr val="44546A"/>
              </a:solidFill>
              <a:ln w="3175">
                <a:noFill/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/>
                  <a:cs typeface="庞门正道标题体" charset="0"/>
                  <a:sym typeface="庞门正道标题体" charset="0"/>
                </a:endParaRPr>
              </a:p>
            </p:txBody>
          </p:sp>
          <p:sp>
            <p:nvSpPr>
              <p:cNvPr id="10" name="任意多边形: 形状 438">
                <a:extLst>
                  <a:ext uri="{FF2B5EF4-FFF2-40B4-BE49-F238E27FC236}">
                    <a16:creationId xmlns:a16="http://schemas.microsoft.com/office/drawing/2014/main" id="{27E7E0D9-FAA6-4AEA-9CB6-00E7F7105028}"/>
                  </a:ext>
                </a:extLst>
              </p:cNvPr>
              <p:cNvSpPr/>
              <p:nvPr/>
            </p:nvSpPr>
            <p:spPr bwMode="auto">
              <a:xfrm>
                <a:off x="3681365" y="2324178"/>
                <a:ext cx="667235" cy="66723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44546A"/>
              </a:solidFill>
              <a:ln w="3175">
                <a:noFill/>
                <a:prstDash val="solid"/>
                <a:round/>
              </a:ln>
              <a:effectLst/>
            </p:spPr>
            <p:txBody>
              <a:bodyPr vert="horz" wrap="square" lIns="121920" tIns="60960" rIns="121920" bIns="60960" anchor="t" anchorCtr="0" compatLnSpc="1">
                <a:normAutofit/>
              </a:bodyPr>
              <a:lstStyle/>
              <a:p>
                <a:pPr lvl="0" algn="r"/>
                <a:r>
                  <a:rPr lang="vi-VN" altLang="vi-VN" sz="2000" b="1" dirty="0">
                    <a:solidFill>
                      <a:sysClr val="window" lastClr="FFFFFF"/>
                    </a:solidFill>
                    <a:latin typeface="Noto Sans"/>
                    <a:ea typeface="Noto Sans"/>
                    <a:cs typeface="庞门正道标题体" charset="0"/>
                    <a:sym typeface="庞门正道标题体" charset="0"/>
                  </a:rPr>
                  <a:t>1</a:t>
                </a:r>
              </a:p>
            </p:txBody>
          </p:sp>
        </p:grpSp>
        <p:grpSp>
          <p:nvGrpSpPr>
            <p:cNvPr id="11" name="组合 39">
              <a:extLst>
                <a:ext uri="{FF2B5EF4-FFF2-40B4-BE49-F238E27FC236}">
                  <a16:creationId xmlns:a16="http://schemas.microsoft.com/office/drawing/2014/main" id="{3B4E39A7-7609-4CDF-AC42-EA5FED197A88}"/>
                </a:ext>
              </a:extLst>
            </p:cNvPr>
            <p:cNvGrpSpPr/>
            <p:nvPr/>
          </p:nvGrpSpPr>
          <p:grpSpPr>
            <a:xfrm>
              <a:off x="7843402" y="2324178"/>
              <a:ext cx="2644657" cy="2930370"/>
              <a:chOff x="247577" y="3140968"/>
              <a:chExt cx="2501994" cy="2772295"/>
            </a:xfrm>
          </p:grpSpPr>
          <p:sp>
            <p:nvSpPr>
              <p:cNvPr id="12" name="矩形: 剪去单角 455">
                <a:extLst>
                  <a:ext uri="{FF2B5EF4-FFF2-40B4-BE49-F238E27FC236}">
                    <a16:creationId xmlns:a16="http://schemas.microsoft.com/office/drawing/2014/main" id="{A3C8C7BD-AA34-4FDC-B75A-0E18A700FC80}"/>
                  </a:ext>
                </a:extLst>
              </p:cNvPr>
              <p:cNvSpPr/>
              <p:nvPr/>
            </p:nvSpPr>
            <p:spPr>
              <a:xfrm>
                <a:off x="247577" y="3140968"/>
                <a:ext cx="2501992" cy="2772295"/>
              </a:xfrm>
              <a:prstGeom prst="snip1Rect">
                <a:avLst>
                  <a:gd name="adj" fmla="val 29383"/>
                </a:avLst>
              </a:prstGeom>
              <a:solidFill>
                <a:sysClr val="window" lastClr="FFFFFF"/>
              </a:solidFill>
              <a:ln w="3175" cap="flat" cmpd="sng" algn="ctr">
                <a:solidFill>
                  <a:srgbClr val="44546A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/>
                  <a:cs typeface="庞门正道标题体" charset="0"/>
                  <a:sym typeface="庞门正道标题体" charset="0"/>
                </a:endParaRPr>
              </a:p>
            </p:txBody>
          </p:sp>
          <p:sp>
            <p:nvSpPr>
              <p:cNvPr id="13" name="矩形 60">
                <a:extLst>
                  <a:ext uri="{FF2B5EF4-FFF2-40B4-BE49-F238E27FC236}">
                    <a16:creationId xmlns:a16="http://schemas.microsoft.com/office/drawing/2014/main" id="{F00C9C81-F4E0-43D1-A576-E3DF66190351}"/>
                  </a:ext>
                </a:extLst>
              </p:cNvPr>
              <p:cNvSpPr/>
              <p:nvPr/>
            </p:nvSpPr>
            <p:spPr>
              <a:xfrm>
                <a:off x="247578" y="5805263"/>
                <a:ext cx="2501992" cy="108000"/>
              </a:xfrm>
              <a:prstGeom prst="rect">
                <a:avLst/>
              </a:prstGeom>
              <a:solidFill>
                <a:srgbClr val="44546A"/>
              </a:solidFill>
              <a:ln w="3175">
                <a:noFill/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/>
                  <a:cs typeface="庞门正道标题体" charset="0"/>
                  <a:sym typeface="庞门正道标题体" charset="0"/>
                </a:endParaRPr>
              </a:p>
            </p:txBody>
          </p:sp>
          <p:sp>
            <p:nvSpPr>
              <p:cNvPr id="14" name="任意多边形: 形状 456">
                <a:extLst>
                  <a:ext uri="{FF2B5EF4-FFF2-40B4-BE49-F238E27FC236}">
                    <a16:creationId xmlns:a16="http://schemas.microsoft.com/office/drawing/2014/main" id="{ECF33312-3F13-4A1E-8D16-2438CDA6C8A9}"/>
                  </a:ext>
                </a:extLst>
              </p:cNvPr>
              <p:cNvSpPr/>
              <p:nvPr/>
            </p:nvSpPr>
            <p:spPr bwMode="auto">
              <a:xfrm>
                <a:off x="2118329" y="3140968"/>
                <a:ext cx="631242" cy="631242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44546A"/>
              </a:solidFill>
              <a:ln w="3175">
                <a:noFill/>
                <a:prstDash val="solid"/>
                <a:round/>
              </a:ln>
              <a:effectLst/>
            </p:spPr>
            <p:txBody>
              <a:bodyPr vert="horz" wrap="square" lIns="121920" tIns="60960" rIns="121920" bIns="60960" anchor="t" anchorCtr="0" compatLnSpc="1">
                <a:normAutofit/>
              </a:bodyPr>
              <a:lstStyle/>
              <a:p>
                <a:pPr lvl="0" algn="r"/>
                <a:r>
                  <a:rPr lang="vi-VN" altLang="vi-VN" sz="2000" b="1">
                    <a:solidFill>
                      <a:sysClr val="window" lastClr="FFFFFF"/>
                    </a:solidFill>
                    <a:latin typeface="Noto Sans"/>
                    <a:ea typeface="Noto Sans"/>
                    <a:cs typeface="庞门正道标题体" charset="0"/>
                    <a:sym typeface="庞门正道标题体" charset="0"/>
                  </a:rPr>
                  <a:t>3</a:t>
                </a:r>
              </a:p>
            </p:txBody>
          </p:sp>
        </p:grpSp>
        <p:grpSp>
          <p:nvGrpSpPr>
            <p:cNvPr id="15" name="组合 3">
              <a:extLst>
                <a:ext uri="{FF2B5EF4-FFF2-40B4-BE49-F238E27FC236}">
                  <a16:creationId xmlns:a16="http://schemas.microsoft.com/office/drawing/2014/main" id="{7C64AAC6-4703-4521-AB0F-82252A958E74}"/>
                </a:ext>
              </a:extLst>
            </p:cNvPr>
            <p:cNvGrpSpPr/>
            <p:nvPr/>
          </p:nvGrpSpPr>
          <p:grpSpPr>
            <a:xfrm>
              <a:off x="1798955" y="2869504"/>
              <a:ext cx="2384425" cy="2102070"/>
              <a:chOff x="2832" y="4482"/>
              <a:chExt cx="3755" cy="3310"/>
            </a:xfrm>
          </p:grpSpPr>
          <p:sp>
            <p:nvSpPr>
              <p:cNvPr id="16" name="TextBox 23">
                <a:extLst>
                  <a:ext uri="{FF2B5EF4-FFF2-40B4-BE49-F238E27FC236}">
                    <a16:creationId xmlns:a16="http://schemas.microsoft.com/office/drawing/2014/main" id="{D5114084-B939-49CF-B7A8-7467D560599A}"/>
                  </a:ext>
                </a:extLst>
              </p:cNvPr>
              <p:cNvSpPr txBox="1"/>
              <p:nvPr/>
            </p:nvSpPr>
            <p:spPr>
              <a:xfrm>
                <a:off x="2943" y="5903"/>
                <a:ext cx="3644" cy="188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vi-VN" dirty="0" err="1">
                    <a:solidFill>
                      <a:sysClr val="windowText" lastClr="000000">
                        <a:lumMod val="75000"/>
                      </a:sysClr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Thêm</a:t>
                </a:r>
                <a:r>
                  <a:rPr lang="en-US" altLang="vi-VN" dirty="0">
                    <a:solidFill>
                      <a:sysClr val="windowText" lastClr="000000">
                        <a:lumMod val="75000"/>
                      </a:sysClr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 </a:t>
                </a:r>
                <a:r>
                  <a:rPr lang="en-US" altLang="vi-VN" dirty="0" err="1">
                    <a:solidFill>
                      <a:sysClr val="windowText" lastClr="000000">
                        <a:lumMod val="75000"/>
                      </a:sysClr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chức</a:t>
                </a:r>
                <a:r>
                  <a:rPr lang="en-US" altLang="vi-VN" dirty="0">
                    <a:solidFill>
                      <a:sysClr val="windowText" lastClr="000000">
                        <a:lumMod val="75000"/>
                      </a:sysClr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 </a:t>
                </a:r>
                <a:r>
                  <a:rPr lang="en-US" altLang="vi-VN" dirty="0" err="1">
                    <a:solidFill>
                      <a:sysClr val="windowText" lastClr="000000">
                        <a:lumMod val="75000"/>
                      </a:sysClr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năng</a:t>
                </a:r>
                <a:r>
                  <a:rPr lang="en-US" altLang="vi-VN" dirty="0">
                    <a:solidFill>
                      <a:sysClr val="windowText" lastClr="000000">
                        <a:lumMod val="75000"/>
                      </a:sysClr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 online and offline </a:t>
                </a:r>
                <a:endParaRPr lang="en-US" altLang="zh-C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  <a:sym typeface="庞门正道标题体" charset="0"/>
                </a:endParaRPr>
              </a:p>
            </p:txBody>
          </p:sp>
          <p:sp>
            <p:nvSpPr>
              <p:cNvPr id="17" name="TextBox 24">
                <a:extLst>
                  <a:ext uri="{FF2B5EF4-FFF2-40B4-BE49-F238E27FC236}">
                    <a16:creationId xmlns:a16="http://schemas.microsoft.com/office/drawing/2014/main" id="{D03798A5-1CCE-4595-B21D-E1F835D9EBE2}"/>
                  </a:ext>
                </a:extLst>
              </p:cNvPr>
              <p:cNvSpPr txBox="1"/>
              <p:nvPr/>
            </p:nvSpPr>
            <p:spPr>
              <a:xfrm>
                <a:off x="2832" y="4482"/>
                <a:ext cx="3644" cy="822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r>
                  <a:rPr lang="en-US" altLang="vi-VN" sz="2000" b="1" dirty="0" err="1">
                    <a:solidFill>
                      <a:srgbClr val="006747"/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Chế</a:t>
                </a:r>
                <a:r>
                  <a:rPr lang="en-US" altLang="vi-VN" sz="2000" b="1" dirty="0">
                    <a:solidFill>
                      <a:srgbClr val="006747"/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 </a:t>
                </a:r>
                <a:r>
                  <a:rPr lang="en-US" altLang="vi-VN" sz="2000" b="1" dirty="0" err="1">
                    <a:solidFill>
                      <a:srgbClr val="006747"/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độ</a:t>
                </a:r>
                <a:r>
                  <a:rPr lang="en-US" altLang="vi-VN" sz="2000" b="1" dirty="0">
                    <a:solidFill>
                      <a:srgbClr val="006747"/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 </a:t>
                </a:r>
                <a:r>
                  <a:rPr lang="en-US" altLang="vi-VN" sz="2000" b="1" dirty="0" err="1">
                    <a:solidFill>
                      <a:srgbClr val="006747"/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nhiều</a:t>
                </a:r>
                <a:r>
                  <a:rPr lang="en-US" altLang="vi-VN" sz="2000" b="1" dirty="0">
                    <a:solidFill>
                      <a:srgbClr val="006747"/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 </a:t>
                </a:r>
                <a:r>
                  <a:rPr lang="en-US" altLang="vi-VN" sz="2000" b="1" dirty="0" err="1">
                    <a:solidFill>
                      <a:srgbClr val="006747"/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người</a:t>
                </a:r>
                <a:r>
                  <a:rPr lang="en-US" altLang="vi-VN" sz="2000" b="1" dirty="0">
                    <a:solidFill>
                      <a:srgbClr val="006747"/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 </a:t>
                </a:r>
                <a:r>
                  <a:rPr lang="en-US" altLang="vi-VN" sz="2000" b="1" dirty="0" err="1">
                    <a:solidFill>
                      <a:srgbClr val="006747"/>
                    </a:solidFill>
                    <a:latin typeface="Times New Roman" panose="02020603050405020304" pitchFamily="18" charset="0"/>
                    <a:ea typeface="Noto Sans"/>
                    <a:cs typeface="Times New Roman" panose="02020603050405020304" pitchFamily="18" charset="0"/>
                    <a:sym typeface="庞门正道标题体" charset="0"/>
                  </a:rPr>
                  <a:t>chơi</a:t>
                </a:r>
                <a:endParaRPr lang="vi-VN" altLang="vi-VN" sz="2000" b="1" dirty="0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endParaRPr>
              </a:p>
            </p:txBody>
          </p:sp>
        </p:grp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2F4D73B4-9034-4917-BE60-7D5A95E88173}"/>
                </a:ext>
              </a:extLst>
            </p:cNvPr>
            <p:cNvSpPr txBox="1"/>
            <p:nvPr/>
          </p:nvSpPr>
          <p:spPr>
            <a:xfrm>
              <a:off x="4988142" y="2828963"/>
              <a:ext cx="2401134" cy="6052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altLang="vi-VN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Nâng</a:t>
              </a:r>
              <a:r>
                <a:rPr lang="en-US" altLang="vi-VN" sz="2000" b="1" dirty="0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cấp</a:t>
              </a:r>
              <a:r>
                <a:rPr lang="en-US" altLang="vi-VN" sz="2000" b="1" dirty="0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đồ</a:t>
              </a:r>
              <a:r>
                <a:rPr lang="en-US" altLang="vi-VN" sz="2000" b="1" dirty="0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họa</a:t>
              </a:r>
              <a:endParaRPr lang="vi-VN" altLang="vi-VN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庞门正道标题体" charset="0"/>
              </a:endParaRPr>
            </a:p>
          </p:txBody>
        </p:sp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550A01BB-C726-47A6-B5D0-496DFDF6CA04}"/>
                </a:ext>
              </a:extLst>
            </p:cNvPr>
            <p:cNvSpPr txBox="1"/>
            <p:nvPr/>
          </p:nvSpPr>
          <p:spPr>
            <a:xfrm>
              <a:off x="7924920" y="2822334"/>
              <a:ext cx="1959557" cy="3381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vi-VN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Tối</a:t>
              </a:r>
              <a:r>
                <a:rPr lang="en-US" altLang="vi-VN" sz="2000" b="1" dirty="0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ưu</a:t>
              </a:r>
              <a:r>
                <a:rPr lang="en-US" altLang="vi-VN" sz="2000" b="1" dirty="0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hóa</a:t>
              </a:r>
              <a:r>
                <a:rPr lang="en-US" altLang="vi-VN" sz="2000" b="1" dirty="0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thiết</a:t>
              </a:r>
              <a:r>
                <a:rPr lang="en-US" altLang="vi-VN" sz="2000" b="1" dirty="0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bị</a:t>
              </a:r>
              <a:endParaRPr lang="vi-VN" altLang="vi-VN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庞门正道标题体" charset="0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EAB0FBE9-1472-4B4F-8BA8-4E9248451F09}"/>
                </a:ext>
              </a:extLst>
            </p:cNvPr>
            <p:cNvSpPr txBox="1"/>
            <p:nvPr/>
          </p:nvSpPr>
          <p:spPr>
            <a:xfrm>
              <a:off x="5031740" y="3790950"/>
              <a:ext cx="2313940" cy="99161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Thêm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hiệu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ứng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hình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ảnh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,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âm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thanh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, UI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nâng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cao</a:t>
              </a:r>
              <a:endParaRPr lang="en-US" altLang="zh-CN" dirty="0">
                <a:solidFill>
                  <a:sysClr val="windowText" lastClr="000000">
                    <a:lumMod val="75000"/>
                  </a:sys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庞门正道标题体" charset="0"/>
              </a:endParaRP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2B70072F-42D3-4B24-B70D-62FCD4A13A52}"/>
                </a:ext>
              </a:extLst>
            </p:cNvPr>
            <p:cNvSpPr txBox="1"/>
            <p:nvPr/>
          </p:nvSpPr>
          <p:spPr>
            <a:xfrm>
              <a:off x="8008620" y="3790949"/>
              <a:ext cx="2313940" cy="11803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Phát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triển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bản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mobile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và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chuyển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sang </a:t>
              </a:r>
              <a:r>
                <a:rPr lang="en-US" altLang="vi-VN" dirty="0" err="1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dạng</a:t>
              </a:r>
              <a:r>
                <a:rPr lang="en-US" altLang="vi-VN" dirty="0">
                  <a:solidFill>
                    <a:sysClr val="windowText" lastClr="000000">
                      <a:lumMod val="75000"/>
                    </a:sysClr>
                  </a:solidFill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  <a:sym typeface="庞门正道标题体" charset="0"/>
                </a:rPr>
                <a:t> app</a:t>
              </a:r>
              <a:endParaRPr lang="en-US" altLang="zh-CN" dirty="0">
                <a:solidFill>
                  <a:sysClr val="windowText" lastClr="000000">
                    <a:lumMod val="75000"/>
                  </a:sys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庞门正道标题体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B18CB7D-B312-4701-A3EF-59101E30DA57}"/>
              </a:ext>
            </a:extLst>
          </p:cNvPr>
          <p:cNvSpPr/>
          <p:nvPr/>
        </p:nvSpPr>
        <p:spPr>
          <a:xfrm>
            <a:off x="387914" y="872522"/>
            <a:ext cx="212652" cy="784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674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6917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">
            <a:extLst>
              <a:ext uri="{FF2B5EF4-FFF2-40B4-BE49-F238E27FC236}">
                <a16:creationId xmlns:a16="http://schemas.microsoft.com/office/drawing/2014/main" id="{9BDF86A0-12BB-412C-83D7-0148641ED953}"/>
              </a:ext>
            </a:extLst>
          </p:cNvPr>
          <p:cNvSpPr/>
          <p:nvPr/>
        </p:nvSpPr>
        <p:spPr bwMode="auto">
          <a:xfrm>
            <a:off x="-24315" y="-17419"/>
            <a:ext cx="4367317" cy="5069536"/>
          </a:xfrm>
          <a:custGeom>
            <a:avLst/>
            <a:gdLst>
              <a:gd name="connsiteX0" fmla="*/ 3873521 w 4367317"/>
              <a:gd name="connsiteY0" fmla="*/ 0 h 5069536"/>
              <a:gd name="connsiteX1" fmla="*/ 4367317 w 4367317"/>
              <a:gd name="connsiteY1" fmla="*/ 0 h 5069536"/>
              <a:gd name="connsiteX2" fmla="*/ 0 w 4367317"/>
              <a:gd name="connsiteY2" fmla="*/ 5069536 h 5069536"/>
              <a:gd name="connsiteX3" fmla="*/ 0 w 4367317"/>
              <a:gd name="connsiteY3" fmla="*/ 1974215 h 506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7317" h="5069536">
                <a:moveTo>
                  <a:pt x="3873521" y="0"/>
                </a:moveTo>
                <a:lnTo>
                  <a:pt x="4367317" y="0"/>
                </a:lnTo>
                <a:lnTo>
                  <a:pt x="0" y="5069536"/>
                </a:lnTo>
                <a:lnTo>
                  <a:pt x="0" y="197421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" name="5">
            <a:extLst>
              <a:ext uri="{FF2B5EF4-FFF2-40B4-BE49-F238E27FC236}">
                <a16:creationId xmlns:a16="http://schemas.microsoft.com/office/drawing/2014/main" id="{C8498904-E2F3-4218-B4D0-FEF4B2DEE5F4}"/>
              </a:ext>
            </a:extLst>
          </p:cNvPr>
          <p:cNvSpPr/>
          <p:nvPr/>
        </p:nvSpPr>
        <p:spPr bwMode="auto">
          <a:xfrm>
            <a:off x="-27644" y="-4351"/>
            <a:ext cx="3955151" cy="2314573"/>
          </a:xfrm>
          <a:custGeom>
            <a:avLst/>
            <a:gdLst>
              <a:gd name="connsiteX0" fmla="*/ 0 w 3955151"/>
              <a:gd name="connsiteY0" fmla="*/ 0 h 2314573"/>
              <a:gd name="connsiteX1" fmla="*/ 3541893 w 3955151"/>
              <a:gd name="connsiteY1" fmla="*/ 0 h 2314573"/>
              <a:gd name="connsiteX2" fmla="*/ 3955151 w 3955151"/>
              <a:gd name="connsiteY2" fmla="*/ 10116 h 2314573"/>
              <a:gd name="connsiteX3" fmla="*/ 0 w 3955151"/>
              <a:gd name="connsiteY3" fmla="*/ 2314573 h 231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5151" h="2314573">
                <a:moveTo>
                  <a:pt x="0" y="0"/>
                </a:moveTo>
                <a:lnTo>
                  <a:pt x="3541893" y="0"/>
                </a:lnTo>
                <a:lnTo>
                  <a:pt x="3955151" y="10116"/>
                </a:lnTo>
                <a:lnTo>
                  <a:pt x="0" y="231457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" name="4">
            <a:extLst>
              <a:ext uri="{FF2B5EF4-FFF2-40B4-BE49-F238E27FC236}">
                <a16:creationId xmlns:a16="http://schemas.microsoft.com/office/drawing/2014/main" id="{44541A1D-C4FE-4876-99A4-A63A01A8BD01}"/>
              </a:ext>
            </a:extLst>
          </p:cNvPr>
          <p:cNvSpPr/>
          <p:nvPr/>
        </p:nvSpPr>
        <p:spPr bwMode="auto">
          <a:xfrm>
            <a:off x="-24316" y="-17417"/>
            <a:ext cx="3982023" cy="3071803"/>
          </a:xfrm>
          <a:custGeom>
            <a:avLst/>
            <a:gdLst>
              <a:gd name="connsiteX0" fmla="*/ 3934942 w 3982022"/>
              <a:gd name="connsiteY0" fmla="*/ 0 h 3071803"/>
              <a:gd name="connsiteX1" fmla="*/ 3982022 w 3982022"/>
              <a:gd name="connsiteY1" fmla="*/ 0 h 3071803"/>
              <a:gd name="connsiteX2" fmla="*/ 0 w 3982022"/>
              <a:gd name="connsiteY2" fmla="*/ 3071803 h 3071803"/>
              <a:gd name="connsiteX3" fmla="*/ 0 w 3982022"/>
              <a:gd name="connsiteY3" fmla="*/ 1848528 h 307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022" h="3071803">
                <a:moveTo>
                  <a:pt x="3934942" y="0"/>
                </a:moveTo>
                <a:lnTo>
                  <a:pt x="3982022" y="0"/>
                </a:lnTo>
                <a:lnTo>
                  <a:pt x="0" y="3071803"/>
                </a:lnTo>
                <a:lnTo>
                  <a:pt x="0" y="18485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5EF5574F-88EB-4F97-BF23-133C260826F7}"/>
              </a:ext>
            </a:extLst>
          </p:cNvPr>
          <p:cNvSpPr/>
          <p:nvPr/>
        </p:nvSpPr>
        <p:spPr bwMode="auto">
          <a:xfrm>
            <a:off x="11668853" y="4139533"/>
            <a:ext cx="2925237" cy="3476625"/>
          </a:xfrm>
          <a:custGeom>
            <a:avLst/>
            <a:gdLst>
              <a:gd name="connsiteX0" fmla="*/ 2919413 w 2925237"/>
              <a:gd name="connsiteY0" fmla="*/ 0 h 3476625"/>
              <a:gd name="connsiteX1" fmla="*/ 2925237 w 2925237"/>
              <a:gd name="connsiteY1" fmla="*/ 163915 h 3476625"/>
              <a:gd name="connsiteX2" fmla="*/ 2925237 w 2925237"/>
              <a:gd name="connsiteY2" fmla="*/ 3398721 h 3476625"/>
              <a:gd name="connsiteX3" fmla="*/ 0 w 2925237"/>
              <a:gd name="connsiteY3" fmla="*/ 3476625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5237" h="3476625">
                <a:moveTo>
                  <a:pt x="2919413" y="0"/>
                </a:moveTo>
                <a:lnTo>
                  <a:pt x="2925237" y="163915"/>
                </a:lnTo>
                <a:lnTo>
                  <a:pt x="2925237" y="3398721"/>
                </a:lnTo>
                <a:lnTo>
                  <a:pt x="0" y="347662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ECF1B68-6400-4BE5-B4C7-EDC17A1E69BA}"/>
              </a:ext>
            </a:extLst>
          </p:cNvPr>
          <p:cNvSpPr/>
          <p:nvPr/>
        </p:nvSpPr>
        <p:spPr bwMode="auto">
          <a:xfrm>
            <a:off x="10652651" y="5470905"/>
            <a:ext cx="3977749" cy="2758695"/>
          </a:xfrm>
          <a:custGeom>
            <a:avLst/>
            <a:gdLst>
              <a:gd name="connsiteX0" fmla="*/ 3977749 w 3977749"/>
              <a:gd name="connsiteY0" fmla="*/ 0 h 2758695"/>
              <a:gd name="connsiteX1" fmla="*/ 3977749 w 3977749"/>
              <a:gd name="connsiteY1" fmla="*/ 2758695 h 2758695"/>
              <a:gd name="connsiteX2" fmla="*/ 626774 w 3977749"/>
              <a:gd name="connsiteY2" fmla="*/ 2758695 h 2758695"/>
              <a:gd name="connsiteX3" fmla="*/ 0 w 3977749"/>
              <a:gd name="connsiteY3" fmla="*/ 2734703 h 275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749" h="2758695">
                <a:moveTo>
                  <a:pt x="3977749" y="0"/>
                </a:moveTo>
                <a:lnTo>
                  <a:pt x="3977749" y="2758695"/>
                </a:lnTo>
                <a:lnTo>
                  <a:pt x="626774" y="2758695"/>
                </a:lnTo>
                <a:lnTo>
                  <a:pt x="0" y="273470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5F666054-C753-459D-8FBF-B8FC2C433FEB}"/>
              </a:ext>
            </a:extLst>
          </p:cNvPr>
          <p:cNvSpPr/>
          <p:nvPr/>
        </p:nvSpPr>
        <p:spPr bwMode="auto">
          <a:xfrm>
            <a:off x="9535200" y="6486699"/>
            <a:ext cx="4339925" cy="1991063"/>
          </a:xfrm>
          <a:custGeom>
            <a:avLst/>
            <a:gdLst>
              <a:gd name="connsiteX0" fmla="*/ 4339925 w 4339925"/>
              <a:gd name="connsiteY0" fmla="*/ 0 h 1991063"/>
              <a:gd name="connsiteX1" fmla="*/ 4339925 w 4339925"/>
              <a:gd name="connsiteY1" fmla="*/ 913141 h 1991063"/>
              <a:gd name="connsiteX2" fmla="*/ 305017 w 4339925"/>
              <a:gd name="connsiteY2" fmla="*/ 1991063 h 1991063"/>
              <a:gd name="connsiteX3" fmla="*/ 0 w 4339925"/>
              <a:gd name="connsiteY3" fmla="*/ 1991063 h 19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25" h="1991063">
                <a:moveTo>
                  <a:pt x="4339925" y="0"/>
                </a:moveTo>
                <a:lnTo>
                  <a:pt x="4339925" y="913141"/>
                </a:lnTo>
                <a:lnTo>
                  <a:pt x="305017" y="1991063"/>
                </a:lnTo>
                <a:lnTo>
                  <a:pt x="0" y="19910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PA_矩形 3">
            <a:extLst>
              <a:ext uri="{FF2B5EF4-FFF2-40B4-BE49-F238E27FC236}">
                <a16:creationId xmlns:a16="http://schemas.microsoft.com/office/drawing/2014/main" id="{F99D4EAD-6FF1-429A-A1F2-6F74CAE7F62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58273" y="3270122"/>
            <a:ext cx="8670477" cy="127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2" tIns="60936" rIns="121872" bIns="60936" numCol="1" anchor="t" anchorCtr="0" compatLnSpc="1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vi-VN" sz="6400" b="1" dirty="0">
                <a:solidFill>
                  <a:srgbClr val="006747"/>
                </a:solidFill>
                <a:latin typeface="Noto Sans"/>
                <a:ea typeface="Noto Sans"/>
                <a:cs typeface="+mn-ea"/>
                <a:sym typeface="+mn-lt"/>
              </a:rPr>
              <a:t>Thank You</a:t>
            </a:r>
            <a:endParaRPr lang="vi-VN" altLang="vi-VN" sz="6400" b="1" dirty="0">
              <a:solidFill>
                <a:srgbClr val="006747"/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10" name="任意多边形 22">
            <a:extLst>
              <a:ext uri="{FF2B5EF4-FFF2-40B4-BE49-F238E27FC236}">
                <a16:creationId xmlns:a16="http://schemas.microsoft.com/office/drawing/2014/main" id="{981AED4B-7AD5-4704-A35B-3C3E5AF6888F}"/>
              </a:ext>
            </a:extLst>
          </p:cNvPr>
          <p:cNvSpPr/>
          <p:nvPr/>
        </p:nvSpPr>
        <p:spPr>
          <a:xfrm>
            <a:off x="3158273" y="2605674"/>
            <a:ext cx="8780780" cy="2374900"/>
          </a:xfrm>
          <a:custGeom>
            <a:avLst/>
            <a:gdLst>
              <a:gd name="connsiteX0" fmla="*/ 0 w 6585492"/>
              <a:gd name="connsiteY0" fmla="*/ 0 h 2171406"/>
              <a:gd name="connsiteX1" fmla="*/ 1849289 w 6585492"/>
              <a:gd name="connsiteY1" fmla="*/ 0 h 2171406"/>
              <a:gd name="connsiteX2" fmla="*/ 1849289 w 6585492"/>
              <a:gd name="connsiteY2" fmla="*/ 149501 h 2171406"/>
              <a:gd name="connsiteX3" fmla="*/ 149501 w 6585492"/>
              <a:gd name="connsiteY3" fmla="*/ 149501 h 2171406"/>
              <a:gd name="connsiteX4" fmla="*/ 149501 w 6585492"/>
              <a:gd name="connsiteY4" fmla="*/ 2021905 h 2171406"/>
              <a:gd name="connsiteX5" fmla="*/ 6435991 w 6585492"/>
              <a:gd name="connsiteY5" fmla="*/ 2021905 h 2171406"/>
              <a:gd name="connsiteX6" fmla="*/ 6435991 w 6585492"/>
              <a:gd name="connsiteY6" fmla="*/ 149501 h 2171406"/>
              <a:gd name="connsiteX7" fmla="*/ 4399901 w 6585492"/>
              <a:gd name="connsiteY7" fmla="*/ 149501 h 2171406"/>
              <a:gd name="connsiteX8" fmla="*/ 4399901 w 6585492"/>
              <a:gd name="connsiteY8" fmla="*/ 0 h 2171406"/>
              <a:gd name="connsiteX9" fmla="*/ 6585492 w 6585492"/>
              <a:gd name="connsiteY9" fmla="*/ 0 h 2171406"/>
              <a:gd name="connsiteX10" fmla="*/ 6585492 w 6585492"/>
              <a:gd name="connsiteY10" fmla="*/ 2171406 h 2171406"/>
              <a:gd name="connsiteX11" fmla="*/ 0 w 6585492"/>
              <a:gd name="connsiteY11" fmla="*/ 2171406 h 217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85492" h="2171406">
                <a:moveTo>
                  <a:pt x="0" y="0"/>
                </a:moveTo>
                <a:lnTo>
                  <a:pt x="1849289" y="0"/>
                </a:lnTo>
                <a:lnTo>
                  <a:pt x="1849289" y="149501"/>
                </a:lnTo>
                <a:lnTo>
                  <a:pt x="149501" y="149501"/>
                </a:lnTo>
                <a:lnTo>
                  <a:pt x="149501" y="2021905"/>
                </a:lnTo>
                <a:lnTo>
                  <a:pt x="6435991" y="2021905"/>
                </a:lnTo>
                <a:lnTo>
                  <a:pt x="6435991" y="149501"/>
                </a:lnTo>
                <a:lnTo>
                  <a:pt x="4399901" y="149501"/>
                </a:lnTo>
                <a:lnTo>
                  <a:pt x="4399901" y="0"/>
                </a:lnTo>
                <a:lnTo>
                  <a:pt x="6585492" y="0"/>
                </a:lnTo>
                <a:lnTo>
                  <a:pt x="6585492" y="2171406"/>
                </a:lnTo>
                <a:lnTo>
                  <a:pt x="0" y="217140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4E05983-AD1D-499A-A344-BE985D1D1C5F}"/>
              </a:ext>
            </a:extLst>
          </p:cNvPr>
          <p:cNvSpPr>
            <a:spLocks noEditPoints="1"/>
          </p:cNvSpPr>
          <p:nvPr/>
        </p:nvSpPr>
        <p:spPr bwMode="auto">
          <a:xfrm>
            <a:off x="6650842" y="1813904"/>
            <a:ext cx="1565275" cy="1246505"/>
          </a:xfrm>
          <a:custGeom>
            <a:avLst/>
            <a:gdLst>
              <a:gd name="T0" fmla="*/ 725 w 1364"/>
              <a:gd name="T1" fmla="*/ 847 h 1123"/>
              <a:gd name="T2" fmla="*/ 51 w 1364"/>
              <a:gd name="T3" fmla="*/ 757 h 1123"/>
              <a:gd name="T4" fmla="*/ 1159 w 1364"/>
              <a:gd name="T5" fmla="*/ 786 h 1123"/>
              <a:gd name="T6" fmla="*/ 1143 w 1364"/>
              <a:gd name="T7" fmla="*/ 765 h 1123"/>
              <a:gd name="T8" fmla="*/ 720 w 1364"/>
              <a:gd name="T9" fmla="*/ 805 h 1123"/>
              <a:gd name="T10" fmla="*/ 57 w 1364"/>
              <a:gd name="T11" fmla="*/ 484 h 1123"/>
              <a:gd name="T12" fmla="*/ 733 w 1364"/>
              <a:gd name="T13" fmla="*/ 828 h 1123"/>
              <a:gd name="T14" fmla="*/ 1158 w 1364"/>
              <a:gd name="T15" fmla="*/ 621 h 1123"/>
              <a:gd name="T16" fmla="*/ 720 w 1364"/>
              <a:gd name="T17" fmla="*/ 805 h 1123"/>
              <a:gd name="T18" fmla="*/ 1001 w 1364"/>
              <a:gd name="T19" fmla="*/ 579 h 1123"/>
              <a:gd name="T20" fmla="*/ 990 w 1364"/>
              <a:gd name="T21" fmla="*/ 441 h 1123"/>
              <a:gd name="T22" fmla="*/ 284 w 1364"/>
              <a:gd name="T23" fmla="*/ 432 h 1123"/>
              <a:gd name="T24" fmla="*/ 71 w 1364"/>
              <a:gd name="T25" fmla="*/ 478 h 1123"/>
              <a:gd name="T26" fmla="*/ 720 w 1364"/>
              <a:gd name="T27" fmla="*/ 1101 h 1123"/>
              <a:gd name="T28" fmla="*/ 57 w 1364"/>
              <a:gd name="T29" fmla="*/ 780 h 1123"/>
              <a:gd name="T30" fmla="*/ 733 w 1364"/>
              <a:gd name="T31" fmla="*/ 1123 h 1123"/>
              <a:gd name="T32" fmla="*/ 1158 w 1364"/>
              <a:gd name="T33" fmla="*/ 917 h 1123"/>
              <a:gd name="T34" fmla="*/ 720 w 1364"/>
              <a:gd name="T35" fmla="*/ 1101 h 1123"/>
              <a:gd name="T36" fmla="*/ 1067 w 1364"/>
              <a:gd name="T37" fmla="*/ 344 h 1123"/>
              <a:gd name="T38" fmla="*/ 1056 w 1364"/>
              <a:gd name="T39" fmla="*/ 368 h 1123"/>
              <a:gd name="T40" fmla="*/ 1063 w 1364"/>
              <a:gd name="T41" fmla="*/ 404 h 1123"/>
              <a:gd name="T42" fmla="*/ 1035 w 1364"/>
              <a:gd name="T43" fmla="*/ 562 h 1123"/>
              <a:gd name="T44" fmla="*/ 1115 w 1364"/>
              <a:gd name="T45" fmla="*/ 422 h 1123"/>
              <a:gd name="T46" fmla="*/ 1106 w 1364"/>
              <a:gd name="T47" fmla="*/ 389 h 1123"/>
              <a:gd name="T48" fmla="*/ 1114 w 1364"/>
              <a:gd name="T49" fmla="*/ 352 h 1123"/>
              <a:gd name="T50" fmla="*/ 1104 w 1364"/>
              <a:gd name="T51" fmla="*/ 226 h 1123"/>
              <a:gd name="T52" fmla="*/ 1356 w 1364"/>
              <a:gd name="T53" fmla="*/ 174 h 1123"/>
              <a:gd name="T54" fmla="*/ 773 w 1364"/>
              <a:gd name="T55" fmla="*/ 4 h 1123"/>
              <a:gd name="T56" fmla="*/ 413 w 1364"/>
              <a:gd name="T57" fmla="*/ 28 h 1123"/>
              <a:gd name="T58" fmla="*/ 11 w 1364"/>
              <a:gd name="T59" fmla="*/ 76 h 1123"/>
              <a:gd name="T60" fmla="*/ 480 w 1364"/>
              <a:gd name="T61" fmla="*/ 323 h 1123"/>
              <a:gd name="T62" fmla="*/ 1039 w 1364"/>
              <a:gd name="T63" fmla="*/ 238 h 1123"/>
              <a:gd name="T64" fmla="*/ 628 w 1364"/>
              <a:gd name="T65" fmla="*/ 161 h 1123"/>
              <a:gd name="T66" fmla="*/ 1054 w 1364"/>
              <a:gd name="T67" fmla="*/ 204 h 1123"/>
              <a:gd name="T68" fmla="*/ 961 w 1364"/>
              <a:gd name="T69" fmla="*/ 281 h 1123"/>
              <a:gd name="T70" fmla="*/ 315 w 1364"/>
              <a:gd name="T71" fmla="*/ 432 h 1123"/>
              <a:gd name="T72" fmla="*/ 466 w 1364"/>
              <a:gd name="T73" fmla="*/ 350 h 1123"/>
              <a:gd name="T74" fmla="*/ 961 w 1364"/>
              <a:gd name="T75" fmla="*/ 281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4" h="1123">
                <a:moveTo>
                  <a:pt x="717" y="953"/>
                </a:moveTo>
                <a:cubicBezTo>
                  <a:pt x="707" y="917"/>
                  <a:pt x="707" y="881"/>
                  <a:pt x="725" y="847"/>
                </a:cubicBezTo>
                <a:lnTo>
                  <a:pt x="54" y="632"/>
                </a:lnTo>
                <a:cubicBezTo>
                  <a:pt x="28" y="665"/>
                  <a:pt x="21" y="710"/>
                  <a:pt x="51" y="757"/>
                </a:cubicBezTo>
                <a:lnTo>
                  <a:pt x="730" y="975"/>
                </a:lnTo>
                <a:lnTo>
                  <a:pt x="1159" y="786"/>
                </a:lnTo>
                <a:cubicBezTo>
                  <a:pt x="1170" y="781"/>
                  <a:pt x="1169" y="773"/>
                  <a:pt x="1155" y="768"/>
                </a:cubicBezTo>
                <a:lnTo>
                  <a:pt x="1143" y="765"/>
                </a:lnTo>
                <a:lnTo>
                  <a:pt x="717" y="953"/>
                </a:lnTo>
                <a:close/>
                <a:moveTo>
                  <a:pt x="720" y="805"/>
                </a:moveTo>
                <a:cubicBezTo>
                  <a:pt x="710" y="770"/>
                  <a:pt x="710" y="734"/>
                  <a:pt x="729" y="700"/>
                </a:cubicBezTo>
                <a:lnTo>
                  <a:pt x="57" y="484"/>
                </a:lnTo>
                <a:cubicBezTo>
                  <a:pt x="31" y="518"/>
                  <a:pt x="24" y="563"/>
                  <a:pt x="55" y="610"/>
                </a:cubicBezTo>
                <a:lnTo>
                  <a:pt x="733" y="828"/>
                </a:lnTo>
                <a:lnTo>
                  <a:pt x="1162" y="639"/>
                </a:lnTo>
                <a:cubicBezTo>
                  <a:pt x="1174" y="633"/>
                  <a:pt x="1172" y="626"/>
                  <a:pt x="1158" y="621"/>
                </a:cubicBezTo>
                <a:lnTo>
                  <a:pt x="1146" y="617"/>
                </a:lnTo>
                <a:lnTo>
                  <a:pt x="720" y="805"/>
                </a:lnTo>
                <a:close/>
                <a:moveTo>
                  <a:pt x="742" y="694"/>
                </a:moveTo>
                <a:lnTo>
                  <a:pt x="1001" y="579"/>
                </a:lnTo>
                <a:lnTo>
                  <a:pt x="1021" y="451"/>
                </a:lnTo>
                <a:lnTo>
                  <a:pt x="990" y="441"/>
                </a:lnTo>
                <a:cubicBezTo>
                  <a:pt x="976" y="548"/>
                  <a:pt x="711" y="556"/>
                  <a:pt x="638" y="556"/>
                </a:cubicBezTo>
                <a:cubicBezTo>
                  <a:pt x="562" y="556"/>
                  <a:pt x="284" y="548"/>
                  <a:pt x="284" y="432"/>
                </a:cubicBezTo>
                <a:lnTo>
                  <a:pt x="284" y="384"/>
                </a:lnTo>
                <a:lnTo>
                  <a:pt x="71" y="478"/>
                </a:lnTo>
                <a:lnTo>
                  <a:pt x="742" y="694"/>
                </a:lnTo>
                <a:close/>
                <a:moveTo>
                  <a:pt x="720" y="1101"/>
                </a:moveTo>
                <a:cubicBezTo>
                  <a:pt x="710" y="1066"/>
                  <a:pt x="710" y="1030"/>
                  <a:pt x="728" y="995"/>
                </a:cubicBezTo>
                <a:lnTo>
                  <a:pt x="57" y="780"/>
                </a:lnTo>
                <a:cubicBezTo>
                  <a:pt x="31" y="814"/>
                  <a:pt x="24" y="858"/>
                  <a:pt x="54" y="906"/>
                </a:cubicBezTo>
                <a:lnTo>
                  <a:pt x="733" y="1123"/>
                </a:lnTo>
                <a:lnTo>
                  <a:pt x="1162" y="934"/>
                </a:lnTo>
                <a:cubicBezTo>
                  <a:pt x="1173" y="929"/>
                  <a:pt x="1171" y="921"/>
                  <a:pt x="1158" y="917"/>
                </a:cubicBezTo>
                <a:lnTo>
                  <a:pt x="1146" y="913"/>
                </a:lnTo>
                <a:lnTo>
                  <a:pt x="720" y="1101"/>
                </a:lnTo>
                <a:close/>
                <a:moveTo>
                  <a:pt x="1067" y="219"/>
                </a:moveTo>
                <a:lnTo>
                  <a:pt x="1067" y="344"/>
                </a:lnTo>
                <a:cubicBezTo>
                  <a:pt x="1062" y="345"/>
                  <a:pt x="1058" y="348"/>
                  <a:pt x="1058" y="352"/>
                </a:cubicBezTo>
                <a:lnTo>
                  <a:pt x="1056" y="368"/>
                </a:lnTo>
                <a:cubicBezTo>
                  <a:pt x="1056" y="378"/>
                  <a:pt x="1065" y="382"/>
                  <a:pt x="1064" y="389"/>
                </a:cubicBezTo>
                <a:lnTo>
                  <a:pt x="1063" y="404"/>
                </a:lnTo>
                <a:cubicBezTo>
                  <a:pt x="1063" y="410"/>
                  <a:pt x="1057" y="415"/>
                  <a:pt x="1056" y="422"/>
                </a:cubicBezTo>
                <a:lnTo>
                  <a:pt x="1035" y="562"/>
                </a:lnTo>
                <a:cubicBezTo>
                  <a:pt x="1043" y="579"/>
                  <a:pt x="1127" y="579"/>
                  <a:pt x="1136" y="562"/>
                </a:cubicBezTo>
                <a:lnTo>
                  <a:pt x="1115" y="422"/>
                </a:lnTo>
                <a:cubicBezTo>
                  <a:pt x="1114" y="415"/>
                  <a:pt x="1108" y="410"/>
                  <a:pt x="1107" y="404"/>
                </a:cubicBezTo>
                <a:lnTo>
                  <a:pt x="1106" y="389"/>
                </a:lnTo>
                <a:cubicBezTo>
                  <a:pt x="1106" y="381"/>
                  <a:pt x="1115" y="379"/>
                  <a:pt x="1115" y="369"/>
                </a:cubicBezTo>
                <a:lnTo>
                  <a:pt x="1114" y="352"/>
                </a:lnTo>
                <a:cubicBezTo>
                  <a:pt x="1113" y="347"/>
                  <a:pt x="1109" y="344"/>
                  <a:pt x="1104" y="344"/>
                </a:cubicBezTo>
                <a:cubicBezTo>
                  <a:pt x="1104" y="218"/>
                  <a:pt x="1104" y="362"/>
                  <a:pt x="1104" y="226"/>
                </a:cubicBezTo>
                <a:lnTo>
                  <a:pt x="1356" y="183"/>
                </a:lnTo>
                <a:cubicBezTo>
                  <a:pt x="1362" y="182"/>
                  <a:pt x="1364" y="177"/>
                  <a:pt x="1356" y="174"/>
                </a:cubicBezTo>
                <a:cubicBezTo>
                  <a:pt x="1235" y="139"/>
                  <a:pt x="1125" y="107"/>
                  <a:pt x="1024" y="77"/>
                </a:cubicBezTo>
                <a:cubicBezTo>
                  <a:pt x="934" y="51"/>
                  <a:pt x="850" y="26"/>
                  <a:pt x="773" y="4"/>
                </a:cubicBezTo>
                <a:cubicBezTo>
                  <a:pt x="759" y="0"/>
                  <a:pt x="750" y="0"/>
                  <a:pt x="736" y="1"/>
                </a:cubicBezTo>
                <a:cubicBezTo>
                  <a:pt x="635" y="9"/>
                  <a:pt x="527" y="18"/>
                  <a:pt x="413" y="28"/>
                </a:cubicBezTo>
                <a:cubicBezTo>
                  <a:pt x="289" y="39"/>
                  <a:pt x="155" y="50"/>
                  <a:pt x="12" y="62"/>
                </a:cubicBezTo>
                <a:cubicBezTo>
                  <a:pt x="0" y="64"/>
                  <a:pt x="3" y="73"/>
                  <a:pt x="11" y="76"/>
                </a:cubicBezTo>
                <a:cubicBezTo>
                  <a:pt x="68" y="106"/>
                  <a:pt x="130" y="139"/>
                  <a:pt x="198" y="175"/>
                </a:cubicBezTo>
                <a:cubicBezTo>
                  <a:pt x="281" y="219"/>
                  <a:pt x="374" y="268"/>
                  <a:pt x="480" y="323"/>
                </a:cubicBezTo>
                <a:cubicBezTo>
                  <a:pt x="489" y="328"/>
                  <a:pt x="508" y="330"/>
                  <a:pt x="523" y="327"/>
                </a:cubicBezTo>
                <a:cubicBezTo>
                  <a:pt x="695" y="298"/>
                  <a:pt x="867" y="268"/>
                  <a:pt x="1039" y="238"/>
                </a:cubicBezTo>
                <a:cubicBezTo>
                  <a:pt x="1038" y="232"/>
                  <a:pt x="1036" y="229"/>
                  <a:pt x="1029" y="227"/>
                </a:cubicBezTo>
                <a:lnTo>
                  <a:pt x="628" y="161"/>
                </a:lnTo>
                <a:cubicBezTo>
                  <a:pt x="593" y="156"/>
                  <a:pt x="599" y="131"/>
                  <a:pt x="619" y="134"/>
                </a:cubicBezTo>
                <a:lnTo>
                  <a:pt x="1054" y="204"/>
                </a:lnTo>
                <a:cubicBezTo>
                  <a:pt x="1062" y="206"/>
                  <a:pt x="1066" y="211"/>
                  <a:pt x="1067" y="219"/>
                </a:cubicBezTo>
                <a:close/>
                <a:moveTo>
                  <a:pt x="961" y="281"/>
                </a:moveTo>
                <a:lnTo>
                  <a:pt x="961" y="432"/>
                </a:lnTo>
                <a:cubicBezTo>
                  <a:pt x="961" y="557"/>
                  <a:pt x="315" y="557"/>
                  <a:pt x="315" y="432"/>
                </a:cubicBezTo>
                <a:lnTo>
                  <a:pt x="315" y="270"/>
                </a:lnTo>
                <a:cubicBezTo>
                  <a:pt x="365" y="296"/>
                  <a:pt x="415" y="323"/>
                  <a:pt x="466" y="350"/>
                </a:cubicBezTo>
                <a:cubicBezTo>
                  <a:pt x="483" y="359"/>
                  <a:pt x="509" y="360"/>
                  <a:pt x="528" y="357"/>
                </a:cubicBezTo>
                <a:cubicBezTo>
                  <a:pt x="672" y="331"/>
                  <a:pt x="816" y="306"/>
                  <a:pt x="961" y="28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18AF0B10-FCE4-4FAE-90E7-CE14F686ACAA}"/>
              </a:ext>
            </a:extLst>
          </p:cNvPr>
          <p:cNvSpPr/>
          <p:nvPr/>
        </p:nvSpPr>
        <p:spPr>
          <a:xfrm rot="18903724">
            <a:off x="-142711" y="6114138"/>
            <a:ext cx="4185285" cy="3201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91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77541" y="3163341"/>
            <a:ext cx="9051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Mục Tiêu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và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Đầu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ra /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Đầu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và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của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Game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7173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530906" y="479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Mục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tiêu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tài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63596" y="5227677"/>
            <a:ext cx="5738185" cy="793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Phát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triển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game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tương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tác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điều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khiển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tàu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bắn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thiên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thạch</a:t>
            </a:r>
            <a:endParaRPr lang="en-US" sz="175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Có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điểm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số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và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âm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thanh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sinh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động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7173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8194119" y="479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Đầu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vào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Game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194119" y="52856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7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bắn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lửa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Shape 10"/>
          <p:cNvSpPr/>
          <p:nvPr/>
        </p:nvSpPr>
        <p:spPr>
          <a:xfrm>
            <a:off x="7457003" y="610219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8" name="Text 11"/>
          <p:cNvSpPr/>
          <p:nvPr/>
        </p:nvSpPr>
        <p:spPr>
          <a:xfrm>
            <a:off x="8194119" y="6180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Đầu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ra </a:t>
            </a: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phản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hồi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8194119" y="667047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Điểm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số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, </a:t>
            </a: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hiệu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ứng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nổ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và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nhạc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nền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khi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va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chạm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Graphic 20" descr="Checklist with solid fill">
            <a:extLst>
              <a:ext uri="{FF2B5EF4-FFF2-40B4-BE49-F238E27FC236}">
                <a16:creationId xmlns:a16="http://schemas.microsoft.com/office/drawing/2014/main" id="{5DB5474F-290A-43B6-96E3-3A2B7A836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892" y="4784085"/>
            <a:ext cx="457200" cy="376644"/>
          </a:xfrm>
          <a:prstGeom prst="rect">
            <a:avLst/>
          </a:prstGeom>
        </p:spPr>
      </p:pic>
      <p:pic>
        <p:nvPicPr>
          <p:cNvPr id="26" name="Graphic 25" descr="Chevron arrows with solid fill">
            <a:extLst>
              <a:ext uri="{FF2B5EF4-FFF2-40B4-BE49-F238E27FC236}">
                <a16:creationId xmlns:a16="http://schemas.microsoft.com/office/drawing/2014/main" id="{4EA08419-9081-49DF-986B-B4AE37D69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1005" y="6168628"/>
            <a:ext cx="365760" cy="365760"/>
          </a:xfrm>
          <a:prstGeom prst="rect">
            <a:avLst/>
          </a:prstGeom>
        </p:spPr>
      </p:pic>
      <p:pic>
        <p:nvPicPr>
          <p:cNvPr id="28" name="Graphic 27" descr="Chevron arrows with solid fill">
            <a:extLst>
              <a:ext uri="{FF2B5EF4-FFF2-40B4-BE49-F238E27FC236}">
                <a16:creationId xmlns:a16="http://schemas.microsoft.com/office/drawing/2014/main" id="{6491DCDD-02C7-497C-AC28-B68FB53712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2072" y="4789527"/>
            <a:ext cx="365760" cy="365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131" y="628299"/>
            <a:ext cx="8437918" cy="116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Các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Tính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Năng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Chính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Của</a:t>
            </a: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Game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Cơ</a:t>
            </a:r>
            <a:r>
              <a: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chế</a:t>
            </a:r>
            <a:r>
              <a: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hoạt</a:t>
            </a:r>
            <a:r>
              <a: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tương</a:t>
            </a:r>
            <a:r>
              <a: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tác</a:t>
            </a:r>
            <a:r>
              <a: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Astrocrash</a:t>
            </a:r>
            <a:r>
              <a: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	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41636" y="3001713"/>
            <a:ext cx="5925987" cy="84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1.Điều </a:t>
            </a:r>
            <a:r>
              <a:rPr lang="en-US" sz="22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khiển</a:t>
            </a:r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tàu</a:t>
            </a:r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: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Tàu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vũ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trụ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xoay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di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chuyển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bằng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Phím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mũi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tên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trong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không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gian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2D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F165C-5D60-4838-B8CF-0C43EFBC2B1E}"/>
              </a:ext>
            </a:extLst>
          </p:cNvPr>
          <p:cNvSpPr txBox="1"/>
          <p:nvPr/>
        </p:nvSpPr>
        <p:spPr>
          <a:xfrm>
            <a:off x="841636" y="4592306"/>
            <a:ext cx="5830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2.Bắn </a:t>
            </a:r>
            <a:r>
              <a:rPr lang="en-US" sz="22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lửa</a:t>
            </a:r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bắn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đạn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thạch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nổ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200" dirty="0">
              <a:solidFill>
                <a:srgbClr val="006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79B17-B836-44DD-BF9C-C08B74453928}"/>
              </a:ext>
            </a:extLst>
          </p:cNvPr>
          <p:cNvSpPr txBox="1"/>
          <p:nvPr/>
        </p:nvSpPr>
        <p:spPr>
          <a:xfrm>
            <a:off x="841636" y="6108189"/>
            <a:ext cx="5518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3.Âm </a:t>
            </a:r>
            <a:r>
              <a:rPr lang="en-US" sz="22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nổ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tang </a:t>
            </a:r>
            <a:r>
              <a:rPr lang="en-US" sz="2200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200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E1E20-6F0A-4324-B1CF-A9FAF60121CF}"/>
              </a:ext>
            </a:extLst>
          </p:cNvPr>
          <p:cNvSpPr/>
          <p:nvPr/>
        </p:nvSpPr>
        <p:spPr>
          <a:xfrm>
            <a:off x="281588" y="628299"/>
            <a:ext cx="212652" cy="784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6747"/>
              </a:highligh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rface Studio">
                <a:extLst>
                  <a:ext uri="{FF2B5EF4-FFF2-40B4-BE49-F238E27FC236}">
                    <a16:creationId xmlns:a16="http://schemas.microsoft.com/office/drawing/2014/main" id="{674D7F6E-EBE8-491F-8207-67BC0BB584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3333709"/>
                  </p:ext>
                </p:extLst>
              </p:nvPr>
            </p:nvGraphicFramePr>
            <p:xfrm>
              <a:off x="7862779" y="2491392"/>
              <a:ext cx="4820559" cy="460777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820559" cy="4607779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378675" ay="4339729" az="3609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405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rface Studio">
                <a:extLst>
                  <a:ext uri="{FF2B5EF4-FFF2-40B4-BE49-F238E27FC236}">
                    <a16:creationId xmlns:a16="http://schemas.microsoft.com/office/drawing/2014/main" id="{674D7F6E-EBE8-491F-8207-67BC0BB58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2779" y="2491392"/>
                <a:ext cx="4820559" cy="46077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7104" y="734497"/>
            <a:ext cx="6811965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5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Thách</a:t>
            </a:r>
            <a:r>
              <a:rPr lang="en-US" sz="45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Thức</a:t>
            </a:r>
            <a:r>
              <a:rPr lang="en-US" sz="45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Khi </a:t>
            </a:r>
            <a:r>
              <a:rPr lang="en-US" sz="45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Xây</a:t>
            </a:r>
            <a:r>
              <a:rPr lang="en-US" sz="45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Dựng</a:t>
            </a:r>
            <a:r>
              <a:rPr lang="en-US" sz="45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Game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12919" y="1694498"/>
            <a:ext cx="7690961" cy="1211461"/>
          </a:xfrm>
          <a:prstGeom prst="roundRect">
            <a:avLst>
              <a:gd name="adj" fmla="val 1542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8065" y="1909643"/>
            <a:ext cx="3211592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Xoay và di chuyển Sprite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8065" y="2358628"/>
            <a:ext cx="726066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Yêu cầu xử lý toán học lượng giác (sin, cos) phức tạp.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2919" y="3129974"/>
            <a:ext cx="7690961" cy="1543645"/>
          </a:xfrm>
          <a:prstGeom prst="roundRect">
            <a:avLst>
              <a:gd name="adj" fmla="val 121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8065" y="3328630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Quản lý va chạm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8065" y="3777615"/>
            <a:ext cx="7260669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Xử lý va chạm giữa các đối tượng di chuyển (tên lửa, thiên thạch) trong môi trường 2D.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2919" y="4864656"/>
            <a:ext cx="7690961" cy="1211461"/>
          </a:xfrm>
          <a:prstGeom prst="roundRect">
            <a:avLst>
              <a:gd name="adj" fmla="val 1542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8065" y="5079802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Xử lý âm thanh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8065" y="5528786"/>
            <a:ext cx="726066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Sử dụng thư viện pygame.mixer cho hiệu ứng âm thanh và nhạc nền.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2919" y="6283643"/>
            <a:ext cx="7690961" cy="1211461"/>
          </a:xfrm>
          <a:prstGeom prst="roundRect">
            <a:avLst>
              <a:gd name="adj" fmla="val 1542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8065" y="6498788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Tối ưu hiệu năng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8065" y="6947773"/>
            <a:ext cx="726066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Đảm bảo game chạy mượt mà với nhiều đối tượng cùng lúc.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0720" y="847249"/>
            <a:ext cx="8411766" cy="1307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Kiến Thức và Công Nghệ Áp Dụng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635" y="2447686"/>
            <a:ext cx="523041" cy="5230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8634" y="3096220"/>
            <a:ext cx="238553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Ngôn ngữ Python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18634" y="3548658"/>
            <a:ext cx="2385536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Nền tảng chính để phát triển game.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631" y="2363986"/>
            <a:ext cx="523042" cy="5230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65632" y="3096220"/>
            <a:ext cx="238553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Thư viện Pygame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65632" y="3548658"/>
            <a:ext cx="2385536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Xử lý đồ họa 2D, sự kiện bàn phím, âm thanh.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2629" y="2363986"/>
            <a:ext cx="523042" cy="5230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2629" y="3096220"/>
            <a:ext cx="2385536" cy="653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Lập trình hướng đối tượng (OOP)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12629" y="3875603"/>
            <a:ext cx="2385536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Xây dựng các lớp Ship, Asteroid, Missile, Explosion.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634" y="5298043"/>
            <a:ext cx="523042" cy="52304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18634" y="6030278"/>
            <a:ext cx="238553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Toán học 2D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18634" y="6482715"/>
            <a:ext cx="2385536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Vector, góc quay, vận tốc để điều khiển chuyển động và va chạm.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1">
            <a:extLst>
              <a:ext uri="{FF2B5EF4-FFF2-40B4-BE49-F238E27FC236}">
                <a16:creationId xmlns:a16="http://schemas.microsoft.com/office/drawing/2014/main" id="{F893CA13-0DBE-401F-8DE1-2F94F9964D69}"/>
              </a:ext>
            </a:extLst>
          </p:cNvPr>
          <p:cNvSpPr/>
          <p:nvPr/>
        </p:nvSpPr>
        <p:spPr>
          <a:xfrm>
            <a:off x="1818493" y="27094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vi-VN" dirty="0"/>
          </a:p>
        </p:txBody>
      </p:sp>
      <p:sp>
        <p:nvSpPr>
          <p:cNvPr id="34" name="Shape 1">
            <a:extLst>
              <a:ext uri="{FF2B5EF4-FFF2-40B4-BE49-F238E27FC236}">
                <a16:creationId xmlns:a16="http://schemas.microsoft.com/office/drawing/2014/main" id="{3A0B7561-62FF-467E-BEBF-6B88E5541FB3}"/>
              </a:ext>
            </a:extLst>
          </p:cNvPr>
          <p:cNvSpPr/>
          <p:nvPr/>
        </p:nvSpPr>
        <p:spPr>
          <a:xfrm>
            <a:off x="1818493" y="410795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63B301E-1600-45C0-B7B9-6250FFA4E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70" y="4199557"/>
            <a:ext cx="349552" cy="30459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-510362" y="972487"/>
            <a:ext cx="8595876" cy="112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Mô</a:t>
            </a:r>
            <a:r>
              <a:rPr lang="en-US" sz="38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Hình</a:t>
            </a:r>
            <a:r>
              <a:rPr lang="en-US" sz="38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Hệ</a:t>
            </a:r>
            <a:r>
              <a:rPr lang="en-US" sz="38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Thống</a:t>
            </a:r>
            <a:r>
              <a:rPr lang="en-US" sz="38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Game</a:t>
            </a:r>
          </a:p>
          <a:p>
            <a:pPr marL="0" indent="0" algn="ctr">
              <a:lnSpc>
                <a:spcPts val="4750"/>
              </a:lnSpc>
              <a:buNone/>
            </a:pPr>
            <a:r>
              <a:rPr lang="en-US" sz="20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Cấu</a:t>
            </a: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trúc</a:t>
            </a: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các</a:t>
            </a: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thành</a:t>
            </a: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phần</a:t>
            </a: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chính</a:t>
            </a: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 </a:t>
            </a:r>
            <a:r>
              <a:rPr lang="en-US" sz="20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trong</a:t>
            </a: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 game</a:t>
            </a: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2652A8-48B7-4002-AD20-6426E733E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468" y="2821647"/>
            <a:ext cx="417956" cy="3048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597410-B253-470A-8554-FBB0BB7CFB63}"/>
              </a:ext>
            </a:extLst>
          </p:cNvPr>
          <p:cNvSpPr txBox="1"/>
          <p:nvPr/>
        </p:nvSpPr>
        <p:spPr>
          <a:xfrm>
            <a:off x="2479040" y="2617797"/>
            <a:ext cx="483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6747"/>
                </a:solidFill>
              </a:rPr>
              <a:t>AccsetManager</a:t>
            </a:r>
            <a:r>
              <a:rPr lang="en-US" dirty="0"/>
              <a:t>: </a:t>
            </a:r>
            <a:r>
              <a:rPr lang="en-US" dirty="0" err="1">
                <a:solidFill>
                  <a:srgbClr val="4B4A4A"/>
                </a:solidFill>
              </a:rPr>
              <a:t>quản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lý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hình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ảnh</a:t>
            </a:r>
            <a:r>
              <a:rPr lang="en-US" dirty="0">
                <a:solidFill>
                  <a:srgbClr val="4B4A4A"/>
                </a:solidFill>
              </a:rPr>
              <a:t>, </a:t>
            </a:r>
            <a:r>
              <a:rPr lang="en-US" dirty="0" err="1">
                <a:solidFill>
                  <a:srgbClr val="4B4A4A"/>
                </a:solidFill>
              </a:rPr>
              <a:t>âm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thanh</a:t>
            </a:r>
            <a:r>
              <a:rPr lang="en-US" dirty="0">
                <a:solidFill>
                  <a:srgbClr val="4B4A4A"/>
                </a:solidFill>
              </a:rPr>
              <a:t>- </a:t>
            </a:r>
            <a:r>
              <a:rPr lang="en-US" dirty="0" err="1">
                <a:solidFill>
                  <a:srgbClr val="4B4A4A"/>
                </a:solidFill>
              </a:rPr>
              <a:t>cung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cấp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tài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nguyên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cho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toàn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bộ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hệ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thống</a:t>
            </a:r>
            <a:endParaRPr lang="vi-VN" dirty="0">
              <a:solidFill>
                <a:srgbClr val="4B4A4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CB3A9-D8D6-477C-90A5-897F7F79F124}"/>
              </a:ext>
            </a:extLst>
          </p:cNvPr>
          <p:cNvSpPr txBox="1"/>
          <p:nvPr/>
        </p:nvSpPr>
        <p:spPr>
          <a:xfrm>
            <a:off x="2489200" y="390144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747"/>
                </a:solidFill>
              </a:rPr>
              <a:t>Ship, Asteroid, Missile</a:t>
            </a:r>
            <a:r>
              <a:rPr lang="en-US" dirty="0">
                <a:solidFill>
                  <a:srgbClr val="006747"/>
                </a:solidFill>
              </a:rPr>
              <a:t>: </a:t>
            </a:r>
            <a:r>
              <a:rPr lang="en-US" dirty="0" err="1">
                <a:solidFill>
                  <a:srgbClr val="4B4A4A"/>
                </a:solidFill>
              </a:rPr>
              <a:t>tàu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vũ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trụ</a:t>
            </a:r>
            <a:r>
              <a:rPr lang="en-US" dirty="0">
                <a:solidFill>
                  <a:srgbClr val="4B4A4A"/>
                </a:solidFill>
              </a:rPr>
              <a:t>, </a:t>
            </a:r>
            <a:r>
              <a:rPr lang="en-US" dirty="0" err="1">
                <a:solidFill>
                  <a:srgbClr val="4B4A4A"/>
                </a:solidFill>
              </a:rPr>
              <a:t>tên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lửa</a:t>
            </a:r>
            <a:r>
              <a:rPr lang="en-US" dirty="0">
                <a:solidFill>
                  <a:srgbClr val="4B4A4A"/>
                </a:solidFill>
              </a:rPr>
              <a:t>, </a:t>
            </a:r>
            <a:r>
              <a:rPr lang="en-US" dirty="0" err="1">
                <a:solidFill>
                  <a:srgbClr val="4B4A4A"/>
                </a:solidFill>
              </a:rPr>
              <a:t>thiên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thạch</a:t>
            </a:r>
            <a:r>
              <a:rPr lang="en-US" dirty="0">
                <a:solidFill>
                  <a:srgbClr val="4B4A4A"/>
                </a:solidFill>
              </a:rPr>
              <a:t> – </a:t>
            </a:r>
            <a:r>
              <a:rPr lang="en-US" dirty="0" err="1">
                <a:solidFill>
                  <a:srgbClr val="4B4A4A"/>
                </a:solidFill>
              </a:rPr>
              <a:t>các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đối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tượng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chính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tương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tác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trong</a:t>
            </a:r>
            <a:r>
              <a:rPr lang="en-US" dirty="0">
                <a:solidFill>
                  <a:srgbClr val="4B4A4A"/>
                </a:solidFill>
              </a:rPr>
              <a:t> game.</a:t>
            </a:r>
            <a:endParaRPr lang="vi-VN" dirty="0">
              <a:solidFill>
                <a:srgbClr val="4B4A4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95AA26-1AE3-4E10-8CA3-51062E5EE4D8}"/>
              </a:ext>
            </a:extLst>
          </p:cNvPr>
          <p:cNvSpPr txBox="1"/>
          <p:nvPr/>
        </p:nvSpPr>
        <p:spPr>
          <a:xfrm>
            <a:off x="2328795" y="5530096"/>
            <a:ext cx="483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747"/>
                </a:solidFill>
              </a:rPr>
              <a:t>Game &amp; Explosion </a:t>
            </a:r>
            <a:r>
              <a:rPr lang="en-US" dirty="0">
                <a:solidFill>
                  <a:srgbClr val="4B4A4A"/>
                </a:solidFill>
              </a:rPr>
              <a:t>: game </a:t>
            </a:r>
            <a:r>
              <a:rPr lang="en-US" dirty="0" err="1">
                <a:solidFill>
                  <a:srgbClr val="4B4A4A"/>
                </a:solidFill>
              </a:rPr>
              <a:t>quản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lý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vòng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lặp</a:t>
            </a:r>
            <a:r>
              <a:rPr lang="en-US" dirty="0">
                <a:solidFill>
                  <a:srgbClr val="4B4A4A"/>
                </a:solidFill>
              </a:rPr>
              <a:t>, </a:t>
            </a:r>
            <a:r>
              <a:rPr lang="en-US" dirty="0" err="1">
                <a:solidFill>
                  <a:srgbClr val="4B4A4A"/>
                </a:solidFill>
              </a:rPr>
              <a:t>va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chạm</a:t>
            </a:r>
            <a:r>
              <a:rPr lang="en-US" dirty="0">
                <a:solidFill>
                  <a:srgbClr val="4B4A4A"/>
                </a:solidFill>
              </a:rPr>
              <a:t>; Explosion </a:t>
            </a:r>
            <a:r>
              <a:rPr lang="en-US" dirty="0" err="1">
                <a:solidFill>
                  <a:srgbClr val="4B4A4A"/>
                </a:solidFill>
              </a:rPr>
              <a:t>xử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lý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hiệu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ứng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nổ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khi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va</a:t>
            </a:r>
            <a:r>
              <a:rPr lang="en-US" dirty="0">
                <a:solidFill>
                  <a:srgbClr val="4B4A4A"/>
                </a:solidFill>
              </a:rPr>
              <a:t> </a:t>
            </a:r>
            <a:r>
              <a:rPr lang="en-US" dirty="0" err="1">
                <a:solidFill>
                  <a:srgbClr val="4B4A4A"/>
                </a:solidFill>
              </a:rPr>
              <a:t>chạm</a:t>
            </a:r>
            <a:endParaRPr lang="vi-VN" dirty="0">
              <a:solidFill>
                <a:srgbClr val="4B4A4A"/>
              </a:solidFill>
            </a:endParaRPr>
          </a:p>
        </p:txBody>
      </p:sp>
      <p:sp>
        <p:nvSpPr>
          <p:cNvPr id="35" name="Shape 1">
            <a:extLst>
              <a:ext uri="{FF2B5EF4-FFF2-40B4-BE49-F238E27FC236}">
                <a16:creationId xmlns:a16="http://schemas.microsoft.com/office/drawing/2014/main" id="{D0AFFF69-B1D2-475C-A524-F19AAD387A1A}"/>
              </a:ext>
            </a:extLst>
          </p:cNvPr>
          <p:cNvSpPr/>
          <p:nvPr/>
        </p:nvSpPr>
        <p:spPr>
          <a:xfrm>
            <a:off x="1818493" y="559811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A6A4DB5-FDFE-467B-B241-9F39032DC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868" y="5678485"/>
            <a:ext cx="349552" cy="349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1DC4D-1356-4EA1-BFDC-D3AA8201F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632" y="2414681"/>
            <a:ext cx="6724145" cy="397486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23349E-73E6-4E37-8CC5-8825814B44FF}"/>
              </a:ext>
            </a:extLst>
          </p:cNvPr>
          <p:cNvSpPr/>
          <p:nvPr/>
        </p:nvSpPr>
        <p:spPr>
          <a:xfrm>
            <a:off x="387914" y="872522"/>
            <a:ext cx="212652" cy="784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6747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655" y="593667"/>
            <a:ext cx="916852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Biểu</a:t>
            </a:r>
            <a:r>
              <a:rPr lang="en-US" sz="39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39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Đồ</a:t>
            </a:r>
            <a:r>
              <a:rPr lang="en-US" sz="39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39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Phân</a:t>
            </a:r>
            <a:r>
              <a:rPr lang="en-US" sz="39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39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Cấp</a:t>
            </a:r>
            <a:r>
              <a:rPr lang="en-US" sz="39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39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Chức</a:t>
            </a:r>
            <a:r>
              <a:rPr lang="en-US" sz="39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39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Năng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77139E-FFA7-4F76-9676-6670A0B13F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64022" y="1866801"/>
            <a:ext cx="6624320" cy="5404802"/>
          </a:xfrm>
          <a:prstGeom prst="rect">
            <a:avLst/>
          </a:prstGeom>
          <a:effectLst>
            <a:glow rad="63500">
              <a:srgbClr val="006747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2251C77-BB1B-4449-B089-CAAE8FBEB182}"/>
              </a:ext>
            </a:extLst>
          </p:cNvPr>
          <p:cNvGrpSpPr/>
          <p:nvPr/>
        </p:nvGrpSpPr>
        <p:grpSpPr>
          <a:xfrm>
            <a:off x="105796" y="2200345"/>
            <a:ext cx="3454400" cy="1691881"/>
            <a:chOff x="1795976" y="2441441"/>
            <a:chExt cx="3454400" cy="16918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3376A7-629E-41D4-9860-3CBFCB4DB593}"/>
                </a:ext>
              </a:extLst>
            </p:cNvPr>
            <p:cNvSpPr txBox="1"/>
            <p:nvPr/>
          </p:nvSpPr>
          <p:spPr>
            <a:xfrm>
              <a:off x="1795976" y="2932993"/>
              <a:ext cx="3454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6747"/>
                  </a:solidFill>
                </a:rPr>
                <a:t>Hệ</a:t>
              </a:r>
              <a:r>
                <a:rPr lang="en-US" b="1" dirty="0">
                  <a:solidFill>
                    <a:srgbClr val="006747"/>
                  </a:solidFill>
                </a:rPr>
                <a:t> </a:t>
              </a:r>
              <a:r>
                <a:rPr lang="en-US" b="1" dirty="0" err="1">
                  <a:solidFill>
                    <a:srgbClr val="006747"/>
                  </a:solidFill>
                </a:rPr>
                <a:t>thống</a:t>
              </a:r>
              <a:r>
                <a:rPr lang="en-US" b="1" dirty="0">
                  <a:solidFill>
                    <a:srgbClr val="006747"/>
                  </a:solidFill>
                </a:rPr>
                <a:t> game</a:t>
              </a:r>
            </a:p>
            <a:p>
              <a:r>
                <a:rPr lang="en-US" dirty="0" err="1"/>
                <a:t>Cấp</a:t>
              </a:r>
              <a:r>
                <a:rPr lang="en-US" dirty="0"/>
                <a:t> </a:t>
              </a:r>
              <a:r>
                <a:rPr lang="en-US" dirty="0" err="1"/>
                <a:t>cao</a:t>
              </a:r>
              <a:r>
                <a:rPr lang="en-US" dirty="0"/>
                <a:t> </a:t>
              </a:r>
              <a:r>
                <a:rPr lang="en-US" dirty="0" err="1"/>
                <a:t>nhất</a:t>
              </a:r>
              <a:r>
                <a:rPr lang="en-US" dirty="0"/>
                <a:t> bao </a:t>
              </a:r>
              <a:r>
                <a:rPr lang="en-US" dirty="0" err="1"/>
                <a:t>gồm</a:t>
              </a:r>
              <a:r>
                <a:rPr lang="en-US" dirty="0"/>
                <a:t> </a:t>
              </a:r>
              <a:r>
                <a:rPr lang="en-US" dirty="0" err="1"/>
                <a:t>toàn</a:t>
              </a:r>
              <a:r>
                <a:rPr lang="en-US" dirty="0"/>
                <a:t> </a:t>
              </a:r>
              <a:r>
                <a:rPr lang="en-US" dirty="0" err="1"/>
                <a:t>bộ</a:t>
              </a:r>
              <a:r>
                <a:rPr lang="en-US" dirty="0"/>
                <a:t> </a:t>
              </a:r>
              <a:r>
                <a:rPr lang="en-US" dirty="0" err="1"/>
                <a:t>quá</a:t>
              </a:r>
              <a:r>
                <a:rPr lang="en-US" dirty="0"/>
                <a:t> </a:t>
              </a:r>
              <a:r>
                <a:rPr lang="en-US" dirty="0" err="1"/>
                <a:t>trình</a:t>
              </a:r>
              <a:r>
                <a:rPr lang="en-US" dirty="0"/>
                <a:t> </a:t>
              </a:r>
              <a:r>
                <a:rPr lang="en-US" dirty="0" err="1"/>
                <a:t>khởi</a:t>
              </a:r>
              <a:r>
                <a:rPr lang="en-US" dirty="0"/>
                <a:t> </a:t>
              </a:r>
              <a:r>
                <a:rPr lang="en-US" dirty="0" err="1"/>
                <a:t>tạo</a:t>
              </a:r>
              <a:r>
                <a:rPr lang="en-US" dirty="0"/>
                <a:t>, </a:t>
              </a:r>
              <a:r>
                <a:rPr lang="en-US" dirty="0" err="1"/>
                <a:t>điều</a:t>
              </a:r>
              <a:r>
                <a:rPr lang="en-US" dirty="0"/>
                <a:t> </a:t>
              </a:r>
              <a:r>
                <a:rPr lang="en-US" dirty="0" err="1"/>
                <a:t>khiển</a:t>
              </a:r>
              <a:r>
                <a:rPr lang="en-US" dirty="0"/>
                <a:t>, </a:t>
              </a:r>
              <a:r>
                <a:rPr lang="en-US" dirty="0" err="1"/>
                <a:t>giao</a:t>
              </a:r>
              <a:r>
                <a:rPr lang="en-US" dirty="0"/>
                <a:t> </a:t>
              </a:r>
              <a:r>
                <a:rPr lang="en-US" dirty="0" err="1"/>
                <a:t>diện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xử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va</a:t>
              </a:r>
              <a:r>
                <a:rPr lang="en-US" dirty="0"/>
                <a:t> </a:t>
              </a:r>
              <a:r>
                <a:rPr lang="en-US" dirty="0" err="1"/>
                <a:t>chạm</a:t>
              </a:r>
              <a:r>
                <a:rPr lang="en-US" dirty="0"/>
                <a:t>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4CFC491-68E9-4AB5-9EA4-A6DEA274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9172" y="2441441"/>
              <a:ext cx="597696" cy="53697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BB5CC6-7FDD-4CB4-A972-C0285684331F}"/>
              </a:ext>
            </a:extLst>
          </p:cNvPr>
          <p:cNvGrpSpPr/>
          <p:nvPr/>
        </p:nvGrpSpPr>
        <p:grpSpPr>
          <a:xfrm>
            <a:off x="437128" y="5498444"/>
            <a:ext cx="3119120" cy="1370192"/>
            <a:chOff x="1761251" y="6117053"/>
            <a:chExt cx="3119120" cy="13701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796E24-95C3-4A32-AFD1-BD0363F9B664}"/>
                </a:ext>
              </a:extLst>
            </p:cNvPr>
            <p:cNvSpPr txBox="1"/>
            <p:nvPr/>
          </p:nvSpPr>
          <p:spPr>
            <a:xfrm>
              <a:off x="1761251" y="6563915"/>
              <a:ext cx="3119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6747"/>
                  </a:solidFill>
                </a:rPr>
                <a:t>Giao </a:t>
              </a:r>
              <a:r>
                <a:rPr lang="en-US" b="1" dirty="0" err="1">
                  <a:solidFill>
                    <a:srgbClr val="006747"/>
                  </a:solidFill>
                </a:rPr>
                <a:t>diện</a:t>
              </a:r>
              <a:r>
                <a:rPr lang="en-US" b="1" dirty="0">
                  <a:solidFill>
                    <a:srgbClr val="006747"/>
                  </a:solidFill>
                </a:rPr>
                <a:t> </a:t>
              </a:r>
              <a:r>
                <a:rPr lang="en-US" b="1" dirty="0" err="1">
                  <a:solidFill>
                    <a:srgbClr val="006747"/>
                  </a:solidFill>
                </a:rPr>
                <a:t>người</a:t>
              </a:r>
              <a:r>
                <a:rPr lang="en-US" b="1" dirty="0">
                  <a:solidFill>
                    <a:srgbClr val="006747"/>
                  </a:solidFill>
                </a:rPr>
                <a:t> </a:t>
              </a:r>
              <a:r>
                <a:rPr lang="en-US" b="1" dirty="0" err="1">
                  <a:solidFill>
                    <a:srgbClr val="006747"/>
                  </a:solidFill>
                </a:rPr>
                <a:t>dùng</a:t>
              </a:r>
              <a:endParaRPr lang="en-US" b="1" dirty="0">
                <a:solidFill>
                  <a:srgbClr val="006747"/>
                </a:solidFill>
              </a:endParaRPr>
            </a:p>
            <a:p>
              <a:r>
                <a:rPr lang="en-US" dirty="0"/>
                <a:t>Menu </a:t>
              </a:r>
              <a:r>
                <a:rPr lang="en-US" dirty="0" err="1"/>
                <a:t>chính</a:t>
              </a:r>
              <a:r>
                <a:rPr lang="en-US" dirty="0"/>
                <a:t>, High Score, </a:t>
              </a:r>
              <a:r>
                <a:rPr lang="en-US" dirty="0" err="1"/>
                <a:t>điểm</a:t>
              </a:r>
              <a:r>
                <a:rPr lang="en-US" dirty="0"/>
                <a:t> </a:t>
              </a:r>
              <a:r>
                <a:rPr lang="en-US" dirty="0" err="1"/>
                <a:t>số</a:t>
              </a:r>
              <a:r>
                <a:rPr lang="en-US" dirty="0"/>
                <a:t>, </a:t>
              </a:r>
              <a:r>
                <a:rPr lang="en-US" dirty="0" err="1"/>
                <a:t>mạng</a:t>
              </a:r>
              <a:r>
                <a:rPr lang="en-US" dirty="0"/>
                <a:t> </a:t>
              </a:r>
              <a:r>
                <a:rPr lang="en-US" dirty="0" err="1"/>
                <a:t>sống</a:t>
              </a:r>
              <a:r>
                <a:rPr lang="en-US" dirty="0"/>
                <a:t> </a:t>
              </a:r>
              <a:r>
                <a:rPr lang="en-US" dirty="0" err="1"/>
                <a:t>khi</a:t>
              </a:r>
              <a:r>
                <a:rPr lang="en-US" dirty="0"/>
                <a:t> </a:t>
              </a:r>
              <a:r>
                <a:rPr lang="en-US" dirty="0" err="1"/>
                <a:t>chơi</a:t>
              </a:r>
              <a:endParaRPr lang="vi-VN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53883B-57A9-440B-909A-AAE35E01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0617" y="6117053"/>
              <a:ext cx="608132" cy="60706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E9AD72-98AE-4D2E-8CF6-415F0A7FB55D}"/>
              </a:ext>
            </a:extLst>
          </p:cNvPr>
          <p:cNvGrpSpPr/>
          <p:nvPr/>
        </p:nvGrpSpPr>
        <p:grpSpPr>
          <a:xfrm>
            <a:off x="2632431" y="3517809"/>
            <a:ext cx="3342640" cy="1685558"/>
            <a:chOff x="1768831" y="4281210"/>
            <a:chExt cx="3342640" cy="168555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92258E-6B9B-4013-AB4B-D6774AC04BEC}"/>
                </a:ext>
              </a:extLst>
            </p:cNvPr>
            <p:cNvSpPr txBox="1"/>
            <p:nvPr/>
          </p:nvSpPr>
          <p:spPr>
            <a:xfrm>
              <a:off x="1768831" y="4766439"/>
              <a:ext cx="33426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6747"/>
                  </a:solidFill>
                </a:rPr>
                <a:t>Quản</a:t>
              </a:r>
              <a:r>
                <a:rPr lang="en-US" b="1" dirty="0">
                  <a:solidFill>
                    <a:srgbClr val="006747"/>
                  </a:solidFill>
                </a:rPr>
                <a:t> </a:t>
              </a:r>
              <a:r>
                <a:rPr lang="en-US" b="1" dirty="0" err="1">
                  <a:solidFill>
                    <a:srgbClr val="006747"/>
                  </a:solidFill>
                </a:rPr>
                <a:t>lý</a:t>
              </a:r>
              <a:r>
                <a:rPr lang="en-US" b="1" dirty="0">
                  <a:solidFill>
                    <a:srgbClr val="006747"/>
                  </a:solidFill>
                </a:rPr>
                <a:t> </a:t>
              </a:r>
              <a:r>
                <a:rPr lang="en-US" b="1" dirty="0" err="1">
                  <a:solidFill>
                    <a:srgbClr val="006747"/>
                  </a:solidFill>
                </a:rPr>
                <a:t>đối</a:t>
              </a:r>
              <a:r>
                <a:rPr lang="en-US" b="1" dirty="0">
                  <a:solidFill>
                    <a:srgbClr val="006747"/>
                  </a:solidFill>
                </a:rPr>
                <a:t> </a:t>
              </a:r>
              <a:r>
                <a:rPr lang="en-US" b="1" dirty="0" err="1">
                  <a:solidFill>
                    <a:srgbClr val="006747"/>
                  </a:solidFill>
                </a:rPr>
                <a:t>tượng</a:t>
              </a:r>
              <a:endParaRPr lang="en-US" b="1" dirty="0">
                <a:solidFill>
                  <a:srgbClr val="006747"/>
                </a:solidFill>
              </a:endParaRPr>
            </a:p>
            <a:p>
              <a:r>
                <a:rPr lang="en-US" dirty="0"/>
                <a:t>Bao </a:t>
              </a:r>
              <a:r>
                <a:rPr lang="en-US" dirty="0" err="1"/>
                <a:t>gồm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module </a:t>
              </a:r>
              <a:r>
                <a:rPr lang="en-US" dirty="0" err="1"/>
                <a:t>tạo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cập</a:t>
              </a:r>
              <a:r>
                <a:rPr lang="en-US" dirty="0"/>
                <a:t> </a:t>
              </a:r>
              <a:r>
                <a:rPr lang="en-US" dirty="0" err="1"/>
                <a:t>nhật</a:t>
              </a:r>
              <a:r>
                <a:rPr lang="en-US" dirty="0"/>
                <a:t> </a:t>
              </a:r>
              <a:r>
                <a:rPr lang="en-US" dirty="0" err="1"/>
                <a:t>tàu</a:t>
              </a:r>
              <a:r>
                <a:rPr lang="en-US" dirty="0"/>
                <a:t>, </a:t>
              </a:r>
              <a:r>
                <a:rPr lang="en-US" dirty="0" err="1"/>
                <a:t>tên</a:t>
              </a:r>
              <a:r>
                <a:rPr lang="en-US" dirty="0"/>
                <a:t> </a:t>
              </a:r>
              <a:r>
                <a:rPr lang="en-US" dirty="0" err="1"/>
                <a:t>lửa</a:t>
              </a:r>
              <a:r>
                <a:rPr lang="en-US" dirty="0"/>
                <a:t>, </a:t>
              </a:r>
              <a:r>
                <a:rPr lang="en-US" dirty="0" err="1"/>
                <a:t>thiên</a:t>
              </a:r>
              <a:r>
                <a:rPr lang="en-US" dirty="0"/>
                <a:t> </a:t>
              </a:r>
              <a:r>
                <a:rPr lang="en-US" dirty="0" err="1"/>
                <a:t>thạch</a:t>
              </a:r>
              <a:r>
                <a:rPr lang="en-US" dirty="0"/>
                <a:t>, </a:t>
              </a:r>
              <a:r>
                <a:rPr lang="en-US" dirty="0" err="1"/>
                <a:t>hiệu</a:t>
              </a:r>
              <a:r>
                <a:rPr lang="en-US" dirty="0"/>
                <a:t> </a:t>
              </a:r>
              <a:r>
                <a:rPr lang="en-US" dirty="0" err="1"/>
                <a:t>ứng</a:t>
              </a:r>
              <a:r>
                <a:rPr lang="en-US" dirty="0"/>
                <a:t> </a:t>
              </a:r>
              <a:r>
                <a:rPr lang="en-US" dirty="0" err="1"/>
                <a:t>nổ</a:t>
              </a:r>
              <a:r>
                <a:rPr lang="en-US" dirty="0"/>
                <a:t>.</a:t>
              </a:r>
              <a:endParaRPr lang="vi-VN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4169115-29B6-4C00-9C82-7B4E69DE3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4204" y="4281210"/>
              <a:ext cx="662664" cy="66266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826C2-64DB-4DE0-A5B9-E37399ED9451}"/>
              </a:ext>
            </a:extLst>
          </p:cNvPr>
          <p:cNvSpPr/>
          <p:nvPr/>
        </p:nvSpPr>
        <p:spPr>
          <a:xfrm>
            <a:off x="330802" y="480106"/>
            <a:ext cx="212652" cy="784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6747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1764" y="948574"/>
            <a:ext cx="8370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Điều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Khiển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Tàu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Hiệu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Ứng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Thrust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10FB03-7FE7-41DB-87DA-F330F0B80A6C}"/>
              </a:ext>
            </a:extLst>
          </p:cNvPr>
          <p:cNvGrpSpPr/>
          <p:nvPr/>
        </p:nvGrpSpPr>
        <p:grpSpPr>
          <a:xfrm>
            <a:off x="2079627" y="2840513"/>
            <a:ext cx="4048760" cy="954107"/>
            <a:chOff x="797560" y="4862026"/>
            <a:chExt cx="4048760" cy="95410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5EDADA-864B-40E1-8CAF-61377FA64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560" y="4958080"/>
              <a:ext cx="381000" cy="381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40EDC0-A915-482C-8223-B8E037057957}"/>
                </a:ext>
              </a:extLst>
            </p:cNvPr>
            <p:cNvSpPr txBox="1"/>
            <p:nvPr/>
          </p:nvSpPr>
          <p:spPr>
            <a:xfrm>
              <a:off x="1178560" y="4862026"/>
              <a:ext cx="36677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006747"/>
                  </a:solidFill>
                </a:rPr>
                <a:t>Điều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khiển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xoay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tàu</a:t>
              </a:r>
              <a:endParaRPr lang="en-US" sz="2000" b="1" dirty="0">
                <a:solidFill>
                  <a:srgbClr val="006747"/>
                </a:solidFill>
              </a:endParaRPr>
            </a:p>
            <a:p>
              <a:r>
                <a:rPr lang="en-US" dirty="0" err="1"/>
                <a:t>Phím</a:t>
              </a:r>
              <a:r>
                <a:rPr lang="en-US" dirty="0"/>
                <a:t> </a:t>
              </a:r>
              <a:r>
                <a:rPr lang="en-US" dirty="0" err="1"/>
                <a:t>trái</a:t>
              </a:r>
              <a:r>
                <a:rPr lang="en-US" dirty="0"/>
                <a:t>/</a:t>
              </a:r>
              <a:r>
                <a:rPr lang="en-US" dirty="0" err="1"/>
                <a:t>phải</a:t>
              </a:r>
              <a:r>
                <a:rPr lang="en-US" dirty="0"/>
                <a:t> </a:t>
              </a:r>
              <a:r>
                <a:rPr lang="en-US" dirty="0" err="1"/>
                <a:t>cập</a:t>
              </a:r>
              <a:r>
                <a:rPr lang="en-US" dirty="0"/>
                <a:t> </a:t>
              </a:r>
              <a:r>
                <a:rPr lang="en-US" dirty="0" err="1"/>
                <a:t>nhật</a:t>
              </a:r>
              <a:r>
                <a:rPr lang="en-US" dirty="0"/>
                <a:t> </a:t>
              </a:r>
              <a:r>
                <a:rPr lang="en-US" dirty="0" err="1"/>
                <a:t>góc</a:t>
              </a:r>
              <a:r>
                <a:rPr lang="en-US" dirty="0"/>
                <a:t> quay </a:t>
              </a:r>
              <a:r>
                <a:rPr lang="en-US" dirty="0" err="1"/>
                <a:t>bằng</a:t>
              </a:r>
              <a:r>
                <a:rPr lang="en-US" dirty="0"/>
                <a:t> </a:t>
              </a:r>
              <a:r>
                <a:rPr lang="en-US" dirty="0" err="1"/>
                <a:t>toán</a:t>
              </a:r>
              <a:r>
                <a:rPr lang="en-US" dirty="0"/>
                <a:t> </a:t>
              </a:r>
              <a:r>
                <a:rPr lang="en-US" dirty="0" err="1"/>
                <a:t>học</a:t>
              </a:r>
              <a:r>
                <a:rPr lang="en-US" dirty="0"/>
                <a:t> </a:t>
              </a:r>
              <a:r>
                <a:rPr lang="en-US" dirty="0" err="1"/>
                <a:t>lượng</a:t>
              </a:r>
              <a:r>
                <a:rPr lang="en-US" dirty="0"/>
                <a:t> </a:t>
              </a:r>
              <a:r>
                <a:rPr lang="en-US" dirty="0" err="1"/>
                <a:t>giác</a:t>
              </a:r>
              <a:r>
                <a:rPr lang="en-US" dirty="0"/>
                <a:t>.</a:t>
              </a:r>
              <a:endParaRPr lang="vi-VN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F8EE2-3092-4006-B0BF-D5E72DC2812C}"/>
              </a:ext>
            </a:extLst>
          </p:cNvPr>
          <p:cNvGrpSpPr/>
          <p:nvPr/>
        </p:nvGrpSpPr>
        <p:grpSpPr>
          <a:xfrm>
            <a:off x="2079627" y="4525138"/>
            <a:ext cx="4180840" cy="954107"/>
            <a:chOff x="5806440" y="5140960"/>
            <a:chExt cx="4180840" cy="95410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CF7CBB5-88E5-47EB-A1E4-D15C960F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6440" y="5237013"/>
              <a:ext cx="381000" cy="381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8C715-D9DF-4EFE-A32B-1CE57DBE5B7C}"/>
                </a:ext>
              </a:extLst>
            </p:cNvPr>
            <p:cNvSpPr txBox="1"/>
            <p:nvPr/>
          </p:nvSpPr>
          <p:spPr>
            <a:xfrm>
              <a:off x="6187440" y="5140960"/>
              <a:ext cx="37998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6747"/>
                  </a:solidFill>
                </a:rPr>
                <a:t>Di </a:t>
              </a:r>
              <a:r>
                <a:rPr lang="en-US" sz="2000" b="1" dirty="0" err="1">
                  <a:solidFill>
                    <a:srgbClr val="006747"/>
                  </a:solidFill>
                </a:rPr>
                <a:t>chuyển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về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phía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trước</a:t>
              </a:r>
              <a:endParaRPr lang="en-US" sz="2000" b="1" dirty="0">
                <a:solidFill>
                  <a:srgbClr val="006747"/>
                </a:solidFill>
              </a:endParaRPr>
            </a:p>
            <a:p>
              <a:r>
                <a:rPr lang="en-US" dirty="0" err="1"/>
                <a:t>Phím</a:t>
              </a:r>
              <a:r>
                <a:rPr lang="en-US" dirty="0"/>
                <a:t> </a:t>
              </a:r>
              <a:r>
                <a:rPr lang="en-US" dirty="0" err="1"/>
                <a:t>lên</a:t>
              </a:r>
              <a:r>
                <a:rPr lang="en-US" dirty="0"/>
                <a:t> </a:t>
              </a:r>
              <a:r>
                <a:rPr lang="en-US" dirty="0" err="1"/>
                <a:t>tính</a:t>
              </a:r>
              <a:r>
                <a:rPr lang="en-US" dirty="0"/>
                <a:t> </a:t>
              </a:r>
              <a:r>
                <a:rPr lang="en-US" dirty="0" err="1"/>
                <a:t>vận</a:t>
              </a:r>
              <a:r>
                <a:rPr lang="en-US" dirty="0"/>
                <a:t> </a:t>
              </a:r>
              <a:r>
                <a:rPr lang="en-US" dirty="0" err="1"/>
                <a:t>tốc</a:t>
              </a:r>
              <a:r>
                <a:rPr lang="en-US" dirty="0"/>
                <a:t> </a:t>
              </a:r>
              <a:r>
                <a:rPr lang="en-US" dirty="0" err="1"/>
                <a:t>bằng</a:t>
              </a:r>
              <a:r>
                <a:rPr lang="en-US" dirty="0"/>
                <a:t> sin/cos </a:t>
              </a:r>
              <a:r>
                <a:rPr lang="en-US" dirty="0" err="1"/>
                <a:t>theo</a:t>
              </a:r>
              <a:r>
                <a:rPr lang="en-US" dirty="0"/>
                <a:t> </a:t>
              </a:r>
              <a:r>
                <a:rPr lang="en-US" dirty="0" err="1"/>
                <a:t>góc</a:t>
              </a:r>
              <a:r>
                <a:rPr lang="en-US" dirty="0"/>
                <a:t> quay</a:t>
              </a:r>
              <a:endParaRPr lang="vi-V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0BF3C5-BBF6-4505-B3BC-1D4D5C9A30AC}"/>
              </a:ext>
            </a:extLst>
          </p:cNvPr>
          <p:cNvGrpSpPr/>
          <p:nvPr/>
        </p:nvGrpSpPr>
        <p:grpSpPr>
          <a:xfrm>
            <a:off x="2079627" y="6455611"/>
            <a:ext cx="3601720" cy="954107"/>
            <a:chOff x="9616440" y="2783840"/>
            <a:chExt cx="3601720" cy="95410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12A901-E147-4C35-9750-1C60933A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6440" y="2898140"/>
              <a:ext cx="381000" cy="381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2B07C-9CA0-417C-A5F2-24AE6B6F5702}"/>
                </a:ext>
              </a:extLst>
            </p:cNvPr>
            <p:cNvSpPr txBox="1"/>
            <p:nvPr/>
          </p:nvSpPr>
          <p:spPr>
            <a:xfrm>
              <a:off x="9987280" y="2783840"/>
              <a:ext cx="32308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006747"/>
                  </a:solidFill>
                </a:rPr>
                <a:t>Hiệu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ứng</a:t>
              </a:r>
              <a:r>
                <a:rPr lang="en-US" sz="2000" b="1" dirty="0">
                  <a:solidFill>
                    <a:srgbClr val="006747"/>
                  </a:solidFill>
                </a:rPr>
                <a:t> thrust</a:t>
              </a:r>
            </a:p>
            <a:p>
              <a:r>
                <a:rPr lang="en-US" dirty="0" err="1"/>
                <a:t>Giảm</a:t>
              </a:r>
              <a:r>
                <a:rPr lang="en-US" dirty="0"/>
                <a:t> </a:t>
              </a:r>
              <a:r>
                <a:rPr lang="en-US" dirty="0" err="1"/>
                <a:t>dần</a:t>
              </a:r>
              <a:r>
                <a:rPr lang="en-US" dirty="0"/>
                <a:t> </a:t>
              </a:r>
              <a:r>
                <a:rPr lang="en-US" dirty="0" err="1"/>
                <a:t>vận</a:t>
              </a:r>
              <a:r>
                <a:rPr lang="en-US" dirty="0"/>
                <a:t> </a:t>
              </a:r>
              <a:r>
                <a:rPr lang="en-US" dirty="0" err="1"/>
                <a:t>tốc</a:t>
              </a:r>
              <a:r>
                <a:rPr lang="en-US" dirty="0"/>
                <a:t> </a:t>
              </a:r>
              <a:r>
                <a:rPr lang="en-US" dirty="0" err="1"/>
                <a:t>bằng</a:t>
              </a:r>
              <a:r>
                <a:rPr lang="en-US" dirty="0"/>
                <a:t> ma </a:t>
              </a:r>
              <a:r>
                <a:rPr lang="en-US" dirty="0" err="1"/>
                <a:t>sát</a:t>
              </a:r>
              <a:endParaRPr lang="en-US" dirty="0"/>
            </a:p>
            <a:p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tạo</a:t>
              </a:r>
              <a:r>
                <a:rPr lang="en-US" dirty="0"/>
                <a:t> </a:t>
              </a:r>
              <a:r>
                <a:rPr lang="en-US" dirty="0" err="1"/>
                <a:t>hiệu</a:t>
              </a:r>
              <a:r>
                <a:rPr lang="en-US" dirty="0"/>
                <a:t> </a:t>
              </a:r>
              <a:r>
                <a:rPr lang="en-US" dirty="0" err="1"/>
                <a:t>ứng</a:t>
              </a:r>
              <a:r>
                <a:rPr lang="en-US" dirty="0"/>
                <a:t> </a:t>
              </a:r>
              <a:r>
                <a:rPr lang="en-US" dirty="0" err="1"/>
                <a:t>đẩy</a:t>
              </a:r>
              <a:r>
                <a:rPr lang="en-US" dirty="0"/>
                <a:t>.</a:t>
              </a:r>
              <a:endParaRPr lang="vi-VN" dirty="0"/>
            </a:p>
          </p:txBody>
        </p:sp>
      </p:grpSp>
      <p:pic>
        <p:nvPicPr>
          <p:cNvPr id="2050" name="Picture 2" descr="Hire Python Developer |Hire Django developers | Hire Dedicated Python ...">
            <a:extLst>
              <a:ext uri="{FF2B5EF4-FFF2-40B4-BE49-F238E27FC236}">
                <a16:creationId xmlns:a16="http://schemas.microsoft.com/office/drawing/2014/main" id="{972433B4-F34B-46FF-9AE9-94CE299E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645" y="2513868"/>
            <a:ext cx="515302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CCAD6B-883D-4967-ABB0-829BDF29778E}"/>
              </a:ext>
            </a:extLst>
          </p:cNvPr>
          <p:cNvSpPr/>
          <p:nvPr/>
        </p:nvSpPr>
        <p:spPr>
          <a:xfrm>
            <a:off x="387914" y="872522"/>
            <a:ext cx="212652" cy="784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6747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D173B7-5931-45F3-B957-AFF7587D87B2}"/>
              </a:ext>
            </a:extLst>
          </p:cNvPr>
          <p:cNvSpPr txBox="1"/>
          <p:nvPr/>
        </p:nvSpPr>
        <p:spPr>
          <a:xfrm>
            <a:off x="808073" y="887973"/>
            <a:ext cx="828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Bắn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Lửa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4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endParaRPr lang="vi-VN" sz="4000" b="1" dirty="0">
              <a:solidFill>
                <a:srgbClr val="006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5DE41-6BF4-479B-ACC6-0B7CEEC5DBCD}"/>
              </a:ext>
            </a:extLst>
          </p:cNvPr>
          <p:cNvGrpSpPr/>
          <p:nvPr/>
        </p:nvGrpSpPr>
        <p:grpSpPr>
          <a:xfrm>
            <a:off x="1649819" y="2880076"/>
            <a:ext cx="4208721" cy="954107"/>
            <a:chOff x="1649819" y="2880076"/>
            <a:chExt cx="4208721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DE72B5-8871-460E-9919-0937410D3B94}"/>
                </a:ext>
              </a:extLst>
            </p:cNvPr>
            <p:cNvSpPr txBox="1"/>
            <p:nvPr/>
          </p:nvSpPr>
          <p:spPr>
            <a:xfrm>
              <a:off x="2030819" y="2880076"/>
              <a:ext cx="38277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006747"/>
                  </a:solidFill>
                </a:rPr>
                <a:t>Khởi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tạo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đạn</a:t>
              </a:r>
              <a:endParaRPr lang="en-US" sz="2400" b="1" dirty="0">
                <a:solidFill>
                  <a:srgbClr val="006747"/>
                </a:solidFill>
              </a:endParaRPr>
            </a:p>
            <a:p>
              <a:r>
                <a:rPr lang="en-US" dirty="0" err="1"/>
                <a:t>Phím</a:t>
              </a:r>
              <a:r>
                <a:rPr lang="en-US" dirty="0"/>
                <a:t> Space </a:t>
              </a:r>
              <a:r>
                <a:rPr lang="en-US" dirty="0" err="1"/>
                <a:t>tạo</a:t>
              </a:r>
              <a:r>
                <a:rPr lang="en-US" dirty="0"/>
                <a:t> </a:t>
              </a:r>
              <a:r>
                <a:rPr lang="en-US" dirty="0" err="1"/>
                <a:t>đạn</a:t>
              </a:r>
              <a:r>
                <a:rPr lang="en-US" dirty="0"/>
                <a:t> </a:t>
              </a:r>
              <a:r>
                <a:rPr lang="en-US" dirty="0" err="1"/>
                <a:t>mới</a:t>
              </a:r>
              <a:r>
                <a:rPr lang="en-US" dirty="0"/>
                <a:t> </a:t>
              </a:r>
              <a:r>
                <a:rPr lang="en-US" dirty="0" err="1"/>
                <a:t>tại</a:t>
              </a:r>
              <a:r>
                <a:rPr lang="en-US" dirty="0"/>
                <a:t> </a:t>
              </a:r>
              <a:r>
                <a:rPr lang="en-US" dirty="0" err="1"/>
                <a:t>vị</a:t>
              </a:r>
              <a:r>
                <a:rPr lang="en-US" dirty="0"/>
                <a:t> </a:t>
              </a:r>
              <a:r>
                <a:rPr lang="en-US" dirty="0" err="1"/>
                <a:t>trí</a:t>
              </a:r>
              <a:r>
                <a:rPr lang="en-US" dirty="0"/>
                <a:t>  </a:t>
              </a:r>
              <a:r>
                <a:rPr lang="en-US" dirty="0" err="1"/>
                <a:t>đầu</a:t>
              </a:r>
              <a:r>
                <a:rPr lang="en-US" dirty="0"/>
                <a:t> </a:t>
              </a:r>
              <a:r>
                <a:rPr lang="en-US" dirty="0" err="1"/>
                <a:t>tàu</a:t>
              </a:r>
              <a:r>
                <a:rPr lang="en-US" dirty="0"/>
                <a:t> 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theo</a:t>
              </a:r>
              <a:r>
                <a:rPr lang="en-US" dirty="0"/>
                <a:t> </a:t>
              </a:r>
              <a:r>
                <a:rPr lang="en-US" dirty="0" err="1"/>
                <a:t>góc</a:t>
              </a:r>
              <a:r>
                <a:rPr lang="en-US" dirty="0"/>
                <a:t> quay</a:t>
              </a:r>
              <a:endParaRPr lang="vi-VN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ED52B0-98B7-44ED-85C0-D70C77BB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9819" y="2981608"/>
              <a:ext cx="381000" cy="381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F5CD7C-9AB6-4754-8ED2-1444C2BDE60D}"/>
              </a:ext>
            </a:extLst>
          </p:cNvPr>
          <p:cNvGrpSpPr/>
          <p:nvPr/>
        </p:nvGrpSpPr>
        <p:grpSpPr>
          <a:xfrm>
            <a:off x="1649819" y="4618238"/>
            <a:ext cx="4091763" cy="954107"/>
            <a:chOff x="1649819" y="4618238"/>
            <a:chExt cx="4091763" cy="9541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D8364C-7282-4A1F-9A6A-80DDC8ECE39C}"/>
                </a:ext>
              </a:extLst>
            </p:cNvPr>
            <p:cNvSpPr txBox="1"/>
            <p:nvPr/>
          </p:nvSpPr>
          <p:spPr>
            <a:xfrm>
              <a:off x="2030819" y="4618238"/>
              <a:ext cx="37107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006747"/>
                  </a:solidFill>
                </a:rPr>
                <a:t>Tính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vận</a:t>
              </a:r>
              <a:r>
                <a:rPr lang="en-US" sz="2000" b="1" dirty="0">
                  <a:solidFill>
                    <a:srgbClr val="006747"/>
                  </a:solidFill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</a:rPr>
                <a:t>tốc</a:t>
              </a:r>
              <a:endParaRPr lang="en-US" sz="2000" b="1" dirty="0">
                <a:solidFill>
                  <a:srgbClr val="006747"/>
                </a:solidFill>
              </a:endParaRPr>
            </a:p>
            <a:p>
              <a:r>
                <a:rPr lang="en-US" dirty="0" err="1"/>
                <a:t>Vận</a:t>
              </a:r>
              <a:r>
                <a:rPr lang="en-US" dirty="0"/>
                <a:t> </a:t>
              </a:r>
              <a:r>
                <a:rPr lang="en-US" dirty="0" err="1"/>
                <a:t>tốc</a:t>
              </a:r>
              <a:r>
                <a:rPr lang="en-US" dirty="0"/>
                <a:t> </a:t>
              </a:r>
              <a:r>
                <a:rPr lang="en-US" dirty="0" err="1"/>
                <a:t>đạn</a:t>
              </a:r>
              <a:r>
                <a:rPr lang="en-US" dirty="0"/>
                <a:t> </a:t>
              </a:r>
              <a:r>
                <a:rPr lang="en-US" dirty="0" err="1"/>
                <a:t>theo</a:t>
              </a:r>
              <a:r>
                <a:rPr lang="en-US" dirty="0"/>
                <a:t> cos/sin </a:t>
              </a:r>
              <a:r>
                <a:rPr lang="en-US" dirty="0" err="1"/>
                <a:t>của</a:t>
              </a:r>
              <a:r>
                <a:rPr lang="en-US" dirty="0"/>
                <a:t> </a:t>
              </a:r>
              <a:r>
                <a:rPr lang="en-US" dirty="0" err="1"/>
                <a:t>góc</a:t>
              </a:r>
              <a:r>
                <a:rPr lang="en-US" dirty="0"/>
                <a:t> </a:t>
              </a:r>
              <a:r>
                <a:rPr lang="en-US" dirty="0" err="1"/>
                <a:t>tàu</a:t>
              </a:r>
              <a:r>
                <a:rPr lang="en-US" dirty="0"/>
                <a:t> </a:t>
              </a:r>
              <a:r>
                <a:rPr lang="en-US" dirty="0" err="1"/>
                <a:t>tại</a:t>
              </a:r>
              <a:r>
                <a:rPr lang="en-US" dirty="0"/>
                <a:t> </a:t>
              </a:r>
              <a:r>
                <a:rPr lang="en-US" dirty="0" err="1"/>
                <a:t>thời</a:t>
              </a:r>
              <a:r>
                <a:rPr lang="en-US" dirty="0"/>
                <a:t> </a:t>
              </a:r>
              <a:r>
                <a:rPr lang="en-US" dirty="0" err="1"/>
                <a:t>điểm</a:t>
              </a:r>
              <a:r>
                <a:rPr lang="en-US" dirty="0"/>
                <a:t> </a:t>
              </a:r>
              <a:r>
                <a:rPr lang="en-US" dirty="0" err="1"/>
                <a:t>bắn</a:t>
              </a:r>
              <a:r>
                <a:rPr lang="en-US" dirty="0"/>
                <a:t> </a:t>
              </a:r>
              <a:endParaRPr lang="vi-VN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5D5D02-D3DC-4398-B8E4-70CBC309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9819" y="4724570"/>
              <a:ext cx="381000" cy="3810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0FDFDD-061D-41EA-86CF-058B346F9C44}"/>
              </a:ext>
            </a:extLst>
          </p:cNvPr>
          <p:cNvGrpSpPr/>
          <p:nvPr/>
        </p:nvGrpSpPr>
        <p:grpSpPr>
          <a:xfrm>
            <a:off x="1649819" y="6292377"/>
            <a:ext cx="5112488" cy="954107"/>
            <a:chOff x="1649819" y="6292377"/>
            <a:chExt cx="5112488" cy="9541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8DACF6-F2DE-49E7-ADC4-2D47C9F14E2C}"/>
                </a:ext>
              </a:extLst>
            </p:cNvPr>
            <p:cNvSpPr txBox="1"/>
            <p:nvPr/>
          </p:nvSpPr>
          <p:spPr>
            <a:xfrm>
              <a:off x="2030819" y="6292377"/>
              <a:ext cx="47314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</a:t>
              </a:r>
              <a:r>
                <a:rPr lang="en-US" sz="2000" b="1" dirty="0">
                  <a:solidFill>
                    <a:srgbClr val="006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hạn</a:t>
              </a:r>
              <a:r>
                <a:rPr lang="en-US" sz="2000" b="1" dirty="0">
                  <a:solidFill>
                    <a:srgbClr val="006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tuổi</a:t>
              </a:r>
              <a:r>
                <a:rPr lang="en-US" sz="2000" b="1" dirty="0">
                  <a:solidFill>
                    <a:srgbClr val="006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rgbClr val="006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thọ</a:t>
              </a:r>
              <a:endPara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 err="1"/>
                <a:t>Tên</a:t>
              </a:r>
              <a:r>
                <a:rPr lang="en-US" dirty="0"/>
                <a:t> </a:t>
              </a:r>
              <a:r>
                <a:rPr lang="en-US" dirty="0" err="1"/>
                <a:t>lửa</a:t>
              </a:r>
              <a:r>
                <a:rPr lang="en-US" dirty="0"/>
                <a:t> </a:t>
              </a:r>
              <a:r>
                <a:rPr lang="en-US" dirty="0" err="1"/>
                <a:t>có</a:t>
              </a:r>
              <a:r>
                <a:rPr lang="en-US" dirty="0"/>
                <a:t> </a:t>
              </a:r>
              <a:r>
                <a:rPr lang="en-US" dirty="0" err="1"/>
                <a:t>thời</a:t>
              </a:r>
              <a:r>
                <a:rPr lang="en-US" dirty="0"/>
                <a:t> </a:t>
              </a:r>
              <a:r>
                <a:rPr lang="en-US" dirty="0" err="1"/>
                <a:t>gian</a:t>
              </a:r>
              <a:r>
                <a:rPr lang="en-US" dirty="0"/>
                <a:t> </a:t>
              </a:r>
              <a:r>
                <a:rPr lang="en-US" dirty="0" err="1"/>
                <a:t>tồn</a:t>
              </a:r>
              <a:r>
                <a:rPr lang="en-US" dirty="0"/>
                <a:t> </a:t>
              </a:r>
              <a:r>
                <a:rPr lang="en-US" dirty="0" err="1"/>
                <a:t>tại</a:t>
              </a:r>
              <a:r>
                <a:rPr lang="en-US" dirty="0"/>
                <a:t> </a:t>
              </a:r>
              <a:r>
                <a:rPr lang="en-US" dirty="0" err="1"/>
                <a:t>nhất</a:t>
              </a:r>
              <a:r>
                <a:rPr lang="en-US" dirty="0"/>
                <a:t> </a:t>
              </a:r>
              <a:r>
                <a:rPr lang="en-US" dirty="0" err="1"/>
                <a:t>định</a:t>
              </a:r>
              <a:r>
                <a:rPr lang="en-US" dirty="0"/>
                <a:t> </a:t>
              </a:r>
              <a:r>
                <a:rPr lang="en-US" dirty="0" err="1"/>
                <a:t>trước</a:t>
              </a:r>
              <a:r>
                <a:rPr lang="en-US" dirty="0"/>
                <a:t> </a:t>
              </a:r>
              <a:r>
                <a:rPr lang="en-US" dirty="0" err="1"/>
                <a:t>khi</a:t>
              </a:r>
              <a:r>
                <a:rPr lang="en-US" dirty="0"/>
                <a:t> </a:t>
              </a:r>
              <a:r>
                <a:rPr lang="en-US" dirty="0" err="1"/>
                <a:t>bị</a:t>
              </a:r>
              <a:r>
                <a:rPr lang="en-US" dirty="0"/>
                <a:t> </a:t>
              </a:r>
              <a:r>
                <a:rPr lang="en-US" dirty="0" err="1"/>
                <a:t>loại</a:t>
              </a:r>
              <a:r>
                <a:rPr lang="en-US" dirty="0"/>
                <a:t> </a:t>
              </a:r>
              <a:r>
                <a:rPr lang="en-US" dirty="0" err="1"/>
                <a:t>bỏ</a:t>
              </a:r>
              <a:endParaRPr lang="vi-VN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80C9EF-470F-458B-AC23-AD549C63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9819" y="6388430"/>
              <a:ext cx="381000" cy="381000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A0660B7-741B-4A0B-8D0D-A86C8FF3E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428" y="2000420"/>
            <a:ext cx="5829300" cy="58293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6F2B426-3388-406C-8A57-9B5368A10106}"/>
              </a:ext>
            </a:extLst>
          </p:cNvPr>
          <p:cNvSpPr/>
          <p:nvPr/>
        </p:nvSpPr>
        <p:spPr>
          <a:xfrm>
            <a:off x="387914" y="872522"/>
            <a:ext cx="212652" cy="784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674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20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965</Words>
  <Application>Microsoft Office PowerPoint</Application>
  <PresentationFormat>Custom</PresentationFormat>
  <Paragraphs>116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微软雅黑</vt:lpstr>
      <vt:lpstr>Arial</vt:lpstr>
      <vt:lpstr>Calibri</vt:lpstr>
      <vt:lpstr>Geist</vt:lpstr>
      <vt:lpstr>Noto Sans</vt:lpstr>
      <vt:lpstr>Noto Serif SC 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DuongNguyen</dc:creator>
  <cp:lastModifiedBy>Dương Thế</cp:lastModifiedBy>
  <cp:revision>12</cp:revision>
  <dcterms:created xsi:type="dcterms:W3CDTF">2025-06-06T02:31:13Z</dcterms:created>
  <dcterms:modified xsi:type="dcterms:W3CDTF">2025-06-09T02:05:30Z</dcterms:modified>
</cp:coreProperties>
</file>